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829" r:id="rId2"/>
    <p:sldMasterId id="2147483877" r:id="rId3"/>
  </p:sldMasterIdLst>
  <p:notesMasterIdLst>
    <p:notesMasterId r:id="rId29"/>
  </p:notesMasterIdLst>
  <p:handoutMasterIdLst>
    <p:handoutMasterId r:id="rId30"/>
  </p:handoutMasterIdLst>
  <p:sldIdLst>
    <p:sldId id="429" r:id="rId4"/>
    <p:sldId id="303" r:id="rId5"/>
    <p:sldId id="451" r:id="rId6"/>
    <p:sldId id="278" r:id="rId7"/>
    <p:sldId id="310" r:id="rId8"/>
    <p:sldId id="307" r:id="rId9"/>
    <p:sldId id="295" r:id="rId10"/>
    <p:sldId id="259" r:id="rId11"/>
    <p:sldId id="260" r:id="rId12"/>
    <p:sldId id="430" r:id="rId13"/>
    <p:sldId id="403" r:id="rId14"/>
    <p:sldId id="432" r:id="rId15"/>
    <p:sldId id="438" r:id="rId16"/>
    <p:sldId id="434" r:id="rId17"/>
    <p:sldId id="435" r:id="rId18"/>
    <p:sldId id="436" r:id="rId19"/>
    <p:sldId id="450" r:id="rId20"/>
    <p:sldId id="433" r:id="rId21"/>
    <p:sldId id="264" r:id="rId22"/>
    <p:sldId id="265" r:id="rId23"/>
    <p:sldId id="440" r:id="rId24"/>
    <p:sldId id="448" r:id="rId25"/>
    <p:sldId id="428" r:id="rId26"/>
    <p:sldId id="377" r:id="rId27"/>
    <p:sldId id="378" r:id="rId28"/>
  </p:sldIdLst>
  <p:sldSz cx="9144000" cy="5143500" type="screen16x9"/>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 userDrawn="1">
          <p15:clr>
            <a:srgbClr val="A4A3A4"/>
          </p15:clr>
        </p15:guide>
        <p15:guide id="2">
          <p15:clr>
            <a:srgbClr val="A4A3A4"/>
          </p15:clr>
        </p15:guide>
        <p15:guide id="3" pos="5760" userDrawn="1">
          <p15:clr>
            <a:srgbClr val="A4A3A4"/>
          </p15:clr>
        </p15:guide>
        <p15:guide id="4" orient="horz" pos="5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pos="173">
          <p15:clr>
            <a:srgbClr val="A4A3A4"/>
          </p15:clr>
        </p15:guide>
        <p15:guide id="4" pos="4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leen Watson" initials="KW" lastIdx="1" clrIdx="0">
    <p:extLst/>
  </p:cmAuthor>
  <p:cmAuthor id="2" name="Kathleen Watson" initials="KW [2]" lastIdx="1" clrIdx="1">
    <p:extLst/>
  </p:cmAuthor>
  <p:cmAuthor id="3" name="Kathleen Watson" initials="KW [3]" lastIdx="1" clrIdx="2">
    <p:extLst/>
  </p:cmAuthor>
  <p:cmAuthor id="4" name="Kathleen Watson" initials="KW [4]" lastIdx="1" clrIdx="3">
    <p:extLst/>
  </p:cmAuthor>
  <p:cmAuthor id="5" name="Kathleen Watson" initials="KW [5]" lastIdx="1" clrIdx="4">
    <p:extLst/>
  </p:cmAuthor>
  <p:cmAuthor id="6" name="Kathleen Watson" initials="KW [6]" lastIdx="1" clrIdx="5">
    <p:extLst/>
  </p:cmAuthor>
  <p:cmAuthor id="7" name="Kathleen Watson" initials="KW [7]" lastIdx="1" clrIdx="6">
    <p:extLst/>
  </p:cmAuthor>
  <p:cmAuthor id="8" name="Kathleen Watson" initials="KW [8]" lastIdx="1" clrIdx="7">
    <p:extLst/>
  </p:cmAuthor>
  <p:cmAuthor id="9" name="Kathleen Watson" initials="KW [9]" lastIdx="1" clrIdx="8">
    <p:extLst/>
  </p:cmAuthor>
  <p:cmAuthor id="10" name="Kathleen Watson" initials="KW [10]" lastIdx="1" clrIdx="9">
    <p:extLst/>
  </p:cmAuthor>
  <p:cmAuthor id="11" name="Kathleen Watson" initials="KW [11]" lastIdx="1" clrIdx="10">
    <p:extLst/>
  </p:cmAuthor>
  <p:cmAuthor id="12" name="Kathleen Watson" initials="KW [12]" lastIdx="1" clrIdx="11">
    <p:extLst/>
  </p:cmAuthor>
  <p:cmAuthor id="13" name="Jeff San Miguel" initials="JSM" lastIdx="1" clrIdx="12">
    <p:extLst/>
  </p:cmAuthor>
  <p:cmAuthor id="14" name="Jeff San Miguel" initials="JSM [2]" lastIdx="1" clrIdx="13">
    <p:extLst/>
  </p:cmAuthor>
  <p:cmAuthor id="15" name="Jeff San Miguel" initials="JSM [3]" lastIdx="1" clrIdx="14">
    <p:extLst/>
  </p:cmAuthor>
  <p:cmAuthor id="16" name="Jeff San Miguel" initials="JSM [4]" lastIdx="1" clrIdx="15">
    <p:extLst/>
  </p:cmAuthor>
  <p:cmAuthor id="17" name="Jeff San Miguel" initials="JSM [5]" lastIdx="1" clrIdx="16">
    <p:extLst/>
  </p:cmAuthor>
  <p:cmAuthor id="18" name="Jeff San Miguel" initials="JSM [6]" lastIdx="1" clrIdx="17">
    <p:extLst/>
  </p:cmAuthor>
  <p:cmAuthor id="19" name="Jeff San Miguel" initials="JSM [7]" lastIdx="1" clrIdx="18">
    <p:extLst/>
  </p:cmAuthor>
  <p:cmAuthor id="20" name="Jeff San Miguel" initials="JSM [8]" lastIdx="1" clrIdx="19">
    <p:extLst/>
  </p:cmAuthor>
  <p:cmAuthor id="21" name="Jeff San Miguel" initials="JSM [9]" lastIdx="1" clrIdx="20">
    <p:extLst/>
  </p:cmAuthor>
  <p:cmAuthor id="22" name="Franklin De La Cruz" initials="FDLC" lastIdx="1" clrIdx="21">
    <p:extLst>
      <p:ext uri="{19B8F6BF-5375-455C-9EA6-DF929625EA0E}">
        <p15:presenceInfo xmlns:p15="http://schemas.microsoft.com/office/powerpoint/2012/main" userId="6bb94dde-acfb-450e-9bf2-9be36b2506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295"/>
    <a:srgbClr val="000000"/>
    <a:srgbClr val="0E1628"/>
    <a:srgbClr val="032F46"/>
    <a:srgbClr val="06252F"/>
    <a:srgbClr val="0B3F4E"/>
    <a:srgbClr val="0A2F3B"/>
    <a:srgbClr val="155E74"/>
    <a:srgbClr val="0D143C"/>
    <a:srgbClr val="A4CE4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60472" autoAdjust="0"/>
  </p:normalViewPr>
  <p:slideViewPr>
    <p:cSldViewPr snapToGrid="0" snapToObjects="1" showGuides="1">
      <p:cViewPr varScale="1">
        <p:scale>
          <a:sx n="68" d="100"/>
          <a:sy n="68" d="100"/>
        </p:scale>
        <p:origin x="3158" y="62"/>
      </p:cViewPr>
      <p:guideLst>
        <p:guide orient="horz" pos="132"/>
        <p:guide/>
        <p:guide pos="5760"/>
        <p:guide orient="horz" pos="541"/>
      </p:guideLst>
    </p:cSldViewPr>
  </p:slideViewPr>
  <p:notesTextViewPr>
    <p:cViewPr>
      <p:scale>
        <a:sx n="1" d="1"/>
        <a:sy n="1" d="1"/>
      </p:scale>
      <p:origin x="0" y="0"/>
    </p:cViewPr>
  </p:notesTextViewPr>
  <p:sorterViewPr>
    <p:cViewPr>
      <p:scale>
        <a:sx n="76" d="100"/>
        <a:sy n="76" d="100"/>
      </p:scale>
      <p:origin x="0" y="0"/>
    </p:cViewPr>
  </p:sorterViewPr>
  <p:notesViewPr>
    <p:cSldViewPr snapToGrid="0" snapToObjects="1">
      <p:cViewPr varScale="1">
        <p:scale>
          <a:sx n="99" d="100"/>
          <a:sy n="99" d="100"/>
        </p:scale>
        <p:origin x="3570" y="84"/>
      </p:cViewPr>
      <p:guideLst>
        <p:guide orient="horz" pos="2880"/>
        <p:guide pos="2160"/>
        <p:guide pos="173"/>
        <p:guide pos="41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Cleary" userId="S::kevin.cleary@hitachivantara.com::986383b1-6149-4ad5-a784-87569bd3aa1d" providerId="AD" clId="Web-{AEB73506-82F2-A8EA-6C1B-5853471D5C23}"/>
  </pc:docChgLst>
  <pc:docChgLst>
    <pc:chgData name="Franklin De La Cruz" userId="9b230d8e-760a-4114-a5bd-69dba6c77c31" providerId="ADAL" clId="{8984B65B-A1C0-4CCA-B144-6BC119934AB1}"/>
  </pc:docChgLst>
  <pc:docChgLst>
    <pc:chgData name="Franklin De La Cruz" userId="9b230d8e-760a-4114-a5bd-69dba6c77c31" providerId="ADAL" clId="{0FC1E631-A027-4805-8E43-BBD201CE6943}"/>
    <pc:docChg chg="modSld">
      <pc:chgData name="Franklin De La Cruz" userId="9b230d8e-760a-4114-a5bd-69dba6c77c31" providerId="ADAL" clId="{0FC1E631-A027-4805-8E43-BBD201CE6943}" dt="2019-06-12T03:48:25.832" v="1" actId="6549"/>
      <pc:docMkLst>
        <pc:docMk/>
      </pc:docMkLst>
      <pc:sldChg chg="modSp">
        <pc:chgData name="Franklin De La Cruz" userId="9b230d8e-760a-4114-a5bd-69dba6c77c31" providerId="ADAL" clId="{0FC1E631-A027-4805-8E43-BBD201CE6943}" dt="2019-06-12T03:48:25.832" v="1" actId="6549"/>
        <pc:sldMkLst>
          <pc:docMk/>
          <pc:sldMk cId="835071301" sldId="429"/>
        </pc:sldMkLst>
        <pc:spChg chg="mod">
          <ac:chgData name="Franklin De La Cruz" userId="9b230d8e-760a-4114-a5bd-69dba6c77c31" providerId="ADAL" clId="{0FC1E631-A027-4805-8E43-BBD201CE6943}" dt="2019-06-12T03:48:25.832" v="1" actId="6549"/>
          <ac:spMkLst>
            <pc:docMk/>
            <pc:sldMk cId="835071301" sldId="429"/>
            <ac:spMk id="2" creationId="{4203969A-9C99-104D-91D6-75D9BF94676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33252-6EB8-4931-851A-6592E11CB85C}"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en-US"/>
        </a:p>
      </dgm:t>
    </dgm:pt>
    <dgm:pt modelId="{1FB079F6-9660-4C32-858F-0B6BE3EC3BA7}">
      <dgm:prSet phldrT="[Text]"/>
      <dgm:spPr/>
      <dgm:t>
        <a:bodyPr/>
        <a:lstStyle/>
        <a:p>
          <a:r>
            <a:rPr lang="en-US"/>
            <a:t>IOT</a:t>
          </a:r>
        </a:p>
      </dgm:t>
    </dgm:pt>
    <dgm:pt modelId="{6FF4D361-EAC3-47CC-979C-D431F9A4A3D3}" type="parTrans" cxnId="{9C96D6DB-2456-4640-8719-C98FE7A845CA}">
      <dgm:prSet/>
      <dgm:spPr/>
      <dgm:t>
        <a:bodyPr/>
        <a:lstStyle/>
        <a:p>
          <a:endParaRPr lang="en-US"/>
        </a:p>
      </dgm:t>
    </dgm:pt>
    <dgm:pt modelId="{27115A67-7959-4098-B405-6648C82BBB9D}" type="sibTrans" cxnId="{9C96D6DB-2456-4640-8719-C98FE7A845CA}">
      <dgm:prSet/>
      <dgm:spPr/>
      <dgm:t>
        <a:bodyPr/>
        <a:lstStyle/>
        <a:p>
          <a:endParaRPr lang="en-US"/>
        </a:p>
      </dgm:t>
    </dgm:pt>
    <dgm:pt modelId="{9E27FD18-75ED-4875-8433-41657027204F}">
      <dgm:prSet phldrT="[Text]"/>
      <dgm:spPr>
        <a:solidFill>
          <a:srgbClr val="5EA226"/>
        </a:solidFill>
      </dgm:spPr>
      <dgm:t>
        <a:bodyPr/>
        <a:lstStyle/>
        <a:p>
          <a:r>
            <a:rPr lang="en-US" dirty="0"/>
            <a:t>Customer 360</a:t>
          </a:r>
        </a:p>
      </dgm:t>
    </dgm:pt>
    <dgm:pt modelId="{CBCB77A3-E404-4373-ABBA-B753AA200997}" type="parTrans" cxnId="{25B034C5-5DBA-41DC-AC9B-CA694D48A771}">
      <dgm:prSet/>
      <dgm:spPr/>
      <dgm:t>
        <a:bodyPr/>
        <a:lstStyle/>
        <a:p>
          <a:endParaRPr lang="en-US"/>
        </a:p>
      </dgm:t>
    </dgm:pt>
    <dgm:pt modelId="{E6661855-0499-427F-8569-2D421D89A88B}" type="sibTrans" cxnId="{25B034C5-5DBA-41DC-AC9B-CA694D48A771}">
      <dgm:prSet/>
      <dgm:spPr/>
      <dgm:t>
        <a:bodyPr/>
        <a:lstStyle/>
        <a:p>
          <a:endParaRPr lang="en-US"/>
        </a:p>
      </dgm:t>
    </dgm:pt>
    <dgm:pt modelId="{47597994-997A-405A-9481-4F134AAAD619}">
      <dgm:prSet phldrT="[Text]"/>
      <dgm:spPr>
        <a:solidFill>
          <a:srgbClr val="FFC000"/>
        </a:solidFill>
      </dgm:spPr>
      <dgm:t>
        <a:bodyPr/>
        <a:lstStyle/>
        <a:p>
          <a:r>
            <a:rPr lang="en-US"/>
            <a:t>Streamline the Data Lake</a:t>
          </a:r>
        </a:p>
      </dgm:t>
    </dgm:pt>
    <dgm:pt modelId="{8FC496C0-1748-4B5C-AF50-F74BF61820F6}" type="parTrans" cxnId="{FF54C4CA-6B97-4F69-B8F9-EBED42524F07}">
      <dgm:prSet/>
      <dgm:spPr/>
      <dgm:t>
        <a:bodyPr/>
        <a:lstStyle/>
        <a:p>
          <a:endParaRPr lang="en-US"/>
        </a:p>
      </dgm:t>
    </dgm:pt>
    <dgm:pt modelId="{FECD262E-9019-4845-97A2-3CBF46AA2FB2}" type="sibTrans" cxnId="{FF54C4CA-6B97-4F69-B8F9-EBED42524F07}">
      <dgm:prSet/>
      <dgm:spPr/>
      <dgm:t>
        <a:bodyPr/>
        <a:lstStyle/>
        <a:p>
          <a:endParaRPr lang="en-US"/>
        </a:p>
      </dgm:t>
    </dgm:pt>
    <dgm:pt modelId="{21751D9F-2944-455F-974A-9B48780FB8BE}">
      <dgm:prSet phldrT="[Text]"/>
      <dgm:spPr/>
      <dgm:t>
        <a:bodyPr/>
        <a:lstStyle/>
        <a:p>
          <a:r>
            <a:rPr lang="en-US"/>
            <a:t>Security / Intelligence</a:t>
          </a:r>
        </a:p>
      </dgm:t>
    </dgm:pt>
    <dgm:pt modelId="{474184AF-2ADD-489C-8B2C-9BC438ECE4DF}" type="parTrans" cxnId="{ED54A740-A9DF-4745-A035-04F45C67FCAF}">
      <dgm:prSet/>
      <dgm:spPr/>
      <dgm:t>
        <a:bodyPr/>
        <a:lstStyle/>
        <a:p>
          <a:endParaRPr lang="en-US"/>
        </a:p>
      </dgm:t>
    </dgm:pt>
    <dgm:pt modelId="{9D11D137-345A-400F-A56D-85AC3E97F11F}" type="sibTrans" cxnId="{ED54A740-A9DF-4745-A035-04F45C67FCAF}">
      <dgm:prSet/>
      <dgm:spPr/>
      <dgm:t>
        <a:bodyPr/>
        <a:lstStyle/>
        <a:p>
          <a:endParaRPr lang="en-US"/>
        </a:p>
      </dgm:t>
    </dgm:pt>
    <dgm:pt modelId="{F2BF7BE9-9FB5-40F4-8D97-31FE3961C972}" type="pres">
      <dgm:prSet presAssocID="{ED233252-6EB8-4931-851A-6592E11CB85C}" presName="matrix" presStyleCnt="0">
        <dgm:presLayoutVars>
          <dgm:chMax val="1"/>
          <dgm:dir/>
          <dgm:resizeHandles val="exact"/>
        </dgm:presLayoutVars>
      </dgm:prSet>
      <dgm:spPr/>
    </dgm:pt>
    <dgm:pt modelId="{51EF076D-8F69-45CA-B1D2-DD105FAE0B35}" type="pres">
      <dgm:prSet presAssocID="{ED233252-6EB8-4931-851A-6592E11CB85C}" presName="axisShape" presStyleLbl="bgShp" presStyleIdx="0" presStyleCnt="1"/>
      <dgm:spPr/>
    </dgm:pt>
    <dgm:pt modelId="{D2B83573-3F18-4D72-A43E-D6E85B653503}" type="pres">
      <dgm:prSet presAssocID="{ED233252-6EB8-4931-851A-6592E11CB85C}" presName="rect1" presStyleLbl="node1" presStyleIdx="0" presStyleCnt="4">
        <dgm:presLayoutVars>
          <dgm:chMax val="0"/>
          <dgm:chPref val="0"/>
          <dgm:bulletEnabled val="1"/>
        </dgm:presLayoutVars>
      </dgm:prSet>
      <dgm:spPr/>
    </dgm:pt>
    <dgm:pt modelId="{7A728656-624C-4AB7-B34D-A62AB7FFA934}" type="pres">
      <dgm:prSet presAssocID="{ED233252-6EB8-4931-851A-6592E11CB85C}" presName="rect2" presStyleLbl="node1" presStyleIdx="1" presStyleCnt="4">
        <dgm:presLayoutVars>
          <dgm:chMax val="0"/>
          <dgm:chPref val="0"/>
          <dgm:bulletEnabled val="1"/>
        </dgm:presLayoutVars>
      </dgm:prSet>
      <dgm:spPr/>
    </dgm:pt>
    <dgm:pt modelId="{4014BE1F-2F51-40C8-9A4B-58D4F6867230}" type="pres">
      <dgm:prSet presAssocID="{ED233252-6EB8-4931-851A-6592E11CB85C}" presName="rect3" presStyleLbl="node1" presStyleIdx="2" presStyleCnt="4">
        <dgm:presLayoutVars>
          <dgm:chMax val="0"/>
          <dgm:chPref val="0"/>
          <dgm:bulletEnabled val="1"/>
        </dgm:presLayoutVars>
      </dgm:prSet>
      <dgm:spPr/>
    </dgm:pt>
    <dgm:pt modelId="{902C7FBC-BCE3-4992-BBC3-BDA6A186D4B6}" type="pres">
      <dgm:prSet presAssocID="{ED233252-6EB8-4931-851A-6592E11CB85C}" presName="rect4" presStyleLbl="node1" presStyleIdx="3" presStyleCnt="4">
        <dgm:presLayoutVars>
          <dgm:chMax val="0"/>
          <dgm:chPref val="0"/>
          <dgm:bulletEnabled val="1"/>
        </dgm:presLayoutVars>
      </dgm:prSet>
      <dgm:spPr/>
    </dgm:pt>
  </dgm:ptLst>
  <dgm:cxnLst>
    <dgm:cxn modelId="{ED54A740-A9DF-4745-A035-04F45C67FCAF}" srcId="{ED233252-6EB8-4931-851A-6592E11CB85C}" destId="{21751D9F-2944-455F-974A-9B48780FB8BE}" srcOrd="3" destOrd="0" parTransId="{474184AF-2ADD-489C-8B2C-9BC438ECE4DF}" sibTransId="{9D11D137-345A-400F-A56D-85AC3E97F11F}"/>
    <dgm:cxn modelId="{30A73F61-F3DD-45ED-8372-C00EDDCC4E34}" type="presOf" srcId="{21751D9F-2944-455F-974A-9B48780FB8BE}" destId="{902C7FBC-BCE3-4992-BBC3-BDA6A186D4B6}" srcOrd="0" destOrd="0" presId="urn:microsoft.com/office/officeart/2005/8/layout/matrix2"/>
    <dgm:cxn modelId="{FEC0BE8A-CF1B-4B60-9819-EA329F3EE20A}" type="presOf" srcId="{1FB079F6-9660-4C32-858F-0B6BE3EC3BA7}" destId="{D2B83573-3F18-4D72-A43E-D6E85B653503}" srcOrd="0" destOrd="0" presId="urn:microsoft.com/office/officeart/2005/8/layout/matrix2"/>
    <dgm:cxn modelId="{F45DAA8F-2F9C-4DAE-A52B-C4AE2EAC132E}" type="presOf" srcId="{9E27FD18-75ED-4875-8433-41657027204F}" destId="{7A728656-624C-4AB7-B34D-A62AB7FFA934}" srcOrd="0" destOrd="0" presId="urn:microsoft.com/office/officeart/2005/8/layout/matrix2"/>
    <dgm:cxn modelId="{48678EC0-030C-45FF-8814-6D56E54ED203}" type="presOf" srcId="{47597994-997A-405A-9481-4F134AAAD619}" destId="{4014BE1F-2F51-40C8-9A4B-58D4F6867230}" srcOrd="0" destOrd="0" presId="urn:microsoft.com/office/officeart/2005/8/layout/matrix2"/>
    <dgm:cxn modelId="{25B034C5-5DBA-41DC-AC9B-CA694D48A771}" srcId="{ED233252-6EB8-4931-851A-6592E11CB85C}" destId="{9E27FD18-75ED-4875-8433-41657027204F}" srcOrd="1" destOrd="0" parTransId="{CBCB77A3-E404-4373-ABBA-B753AA200997}" sibTransId="{E6661855-0499-427F-8569-2D421D89A88B}"/>
    <dgm:cxn modelId="{FF54C4CA-6B97-4F69-B8F9-EBED42524F07}" srcId="{ED233252-6EB8-4931-851A-6592E11CB85C}" destId="{47597994-997A-405A-9481-4F134AAAD619}" srcOrd="2" destOrd="0" parTransId="{8FC496C0-1748-4B5C-AF50-F74BF61820F6}" sibTransId="{FECD262E-9019-4845-97A2-3CBF46AA2FB2}"/>
    <dgm:cxn modelId="{8B44EED7-F63B-4EE5-89CE-3677AFA42833}" type="presOf" srcId="{ED233252-6EB8-4931-851A-6592E11CB85C}" destId="{F2BF7BE9-9FB5-40F4-8D97-31FE3961C972}" srcOrd="0" destOrd="0" presId="urn:microsoft.com/office/officeart/2005/8/layout/matrix2"/>
    <dgm:cxn modelId="{9C96D6DB-2456-4640-8719-C98FE7A845CA}" srcId="{ED233252-6EB8-4931-851A-6592E11CB85C}" destId="{1FB079F6-9660-4C32-858F-0B6BE3EC3BA7}" srcOrd="0" destOrd="0" parTransId="{6FF4D361-EAC3-47CC-979C-D431F9A4A3D3}" sibTransId="{27115A67-7959-4098-B405-6648C82BBB9D}"/>
    <dgm:cxn modelId="{9F9DA6B2-80E5-44D5-AB85-21A14E260CD6}" type="presParOf" srcId="{F2BF7BE9-9FB5-40F4-8D97-31FE3961C972}" destId="{51EF076D-8F69-45CA-B1D2-DD105FAE0B35}" srcOrd="0" destOrd="0" presId="urn:microsoft.com/office/officeart/2005/8/layout/matrix2"/>
    <dgm:cxn modelId="{DBB86849-04C8-40BC-9395-38AE8801DA49}" type="presParOf" srcId="{F2BF7BE9-9FB5-40F4-8D97-31FE3961C972}" destId="{D2B83573-3F18-4D72-A43E-D6E85B653503}" srcOrd="1" destOrd="0" presId="urn:microsoft.com/office/officeart/2005/8/layout/matrix2"/>
    <dgm:cxn modelId="{3705B201-74AF-4FFC-A2CA-E16F4349D461}" type="presParOf" srcId="{F2BF7BE9-9FB5-40F4-8D97-31FE3961C972}" destId="{7A728656-624C-4AB7-B34D-A62AB7FFA934}" srcOrd="2" destOrd="0" presId="urn:microsoft.com/office/officeart/2005/8/layout/matrix2"/>
    <dgm:cxn modelId="{9ABF8016-F763-46C2-A318-8D8F7427CD21}" type="presParOf" srcId="{F2BF7BE9-9FB5-40F4-8D97-31FE3961C972}" destId="{4014BE1F-2F51-40C8-9A4B-58D4F6867230}" srcOrd="3" destOrd="0" presId="urn:microsoft.com/office/officeart/2005/8/layout/matrix2"/>
    <dgm:cxn modelId="{D57D0C92-C83F-480F-B199-23460FACE046}" type="presParOf" srcId="{F2BF7BE9-9FB5-40F4-8D97-31FE3961C972}" destId="{902C7FBC-BCE3-4992-BBC3-BDA6A186D4B6}"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F076D-8F69-45CA-B1D2-DD105FAE0B35}">
      <dsp:nvSpPr>
        <dsp:cNvPr id="0" name=""/>
        <dsp:cNvSpPr/>
      </dsp:nvSpPr>
      <dsp:spPr>
        <a:xfrm>
          <a:off x="1137777" y="0"/>
          <a:ext cx="4128293" cy="4128293"/>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B83573-3F18-4D72-A43E-D6E85B653503}">
      <dsp:nvSpPr>
        <dsp:cNvPr id="0" name=""/>
        <dsp:cNvSpPr/>
      </dsp:nvSpPr>
      <dsp:spPr>
        <a:xfrm>
          <a:off x="1406116" y="268339"/>
          <a:ext cx="1651317" cy="16513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IOT</a:t>
          </a:r>
        </a:p>
      </dsp:txBody>
      <dsp:txXfrm>
        <a:off x="1486727" y="348950"/>
        <a:ext cx="1490095" cy="1490095"/>
      </dsp:txXfrm>
    </dsp:sp>
    <dsp:sp modelId="{7A728656-624C-4AB7-B34D-A62AB7FFA934}">
      <dsp:nvSpPr>
        <dsp:cNvPr id="0" name=""/>
        <dsp:cNvSpPr/>
      </dsp:nvSpPr>
      <dsp:spPr>
        <a:xfrm>
          <a:off x="3346414" y="268339"/>
          <a:ext cx="1651317" cy="1651317"/>
        </a:xfrm>
        <a:prstGeom prst="roundRect">
          <a:avLst/>
        </a:prstGeom>
        <a:solidFill>
          <a:srgbClr val="5EA22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360</a:t>
          </a:r>
        </a:p>
      </dsp:txBody>
      <dsp:txXfrm>
        <a:off x="3427025" y="348950"/>
        <a:ext cx="1490095" cy="1490095"/>
      </dsp:txXfrm>
    </dsp:sp>
    <dsp:sp modelId="{4014BE1F-2F51-40C8-9A4B-58D4F6867230}">
      <dsp:nvSpPr>
        <dsp:cNvPr id="0" name=""/>
        <dsp:cNvSpPr/>
      </dsp:nvSpPr>
      <dsp:spPr>
        <a:xfrm>
          <a:off x="1406116" y="2208636"/>
          <a:ext cx="1651317" cy="1651317"/>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Streamline the Data Lake</a:t>
          </a:r>
        </a:p>
      </dsp:txBody>
      <dsp:txXfrm>
        <a:off x="1486727" y="2289247"/>
        <a:ext cx="1490095" cy="1490095"/>
      </dsp:txXfrm>
    </dsp:sp>
    <dsp:sp modelId="{902C7FBC-BCE3-4992-BBC3-BDA6A186D4B6}">
      <dsp:nvSpPr>
        <dsp:cNvPr id="0" name=""/>
        <dsp:cNvSpPr/>
      </dsp:nvSpPr>
      <dsp:spPr>
        <a:xfrm>
          <a:off x="3346414" y="2208636"/>
          <a:ext cx="1651317" cy="165131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Security / Intelligence</a:t>
          </a:r>
        </a:p>
      </dsp:txBody>
      <dsp:txXfrm>
        <a:off x="3427025" y="2289247"/>
        <a:ext cx="1490095" cy="149009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B3F974-BB90-4059-9901-8147A3A63439}" type="datetimeFigureOut">
              <a:rPr lang="en-US" smtClean="0"/>
              <a:pPr/>
              <a:t>6/11/2019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55FBB6-509D-433A-BC0A-FC2E7C728BAD}" type="slidenum">
              <a:rPr lang="en-US" smtClean="0"/>
              <a:pPr/>
              <a:t>‹#›</a:t>
            </a:fld>
            <a:endParaRPr lang="en-US"/>
          </a:p>
        </p:txBody>
      </p:sp>
    </p:spTree>
    <p:extLst>
      <p:ext uri="{BB962C8B-B14F-4D97-AF65-F5344CB8AC3E}">
        <p14:creationId xmlns:p14="http://schemas.microsoft.com/office/powerpoint/2010/main" val="3973380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84200" y="849313"/>
            <a:ext cx="5689600" cy="32004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55010" y="4236396"/>
            <a:ext cx="6414557"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262549"/>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lnSpc>
        <a:spcPct val="95000"/>
      </a:lnSpc>
      <a:spcBef>
        <a:spcPts val="800"/>
      </a:spcBef>
      <a:spcAft>
        <a:spcPts val="600"/>
      </a:spcAft>
      <a:buClr>
        <a:schemeClr val="accent2"/>
      </a:buClr>
      <a:buFont typeface="Wingdings" pitchFamily="2" charset="2"/>
      <a:buChar char="§"/>
      <a:defRPr sz="1400" kern="1200">
        <a:solidFill>
          <a:schemeClr val="tx1"/>
        </a:solidFill>
        <a:latin typeface="+mn-lt"/>
        <a:ea typeface="+mn-ea"/>
        <a:cs typeface="+mn-cs"/>
      </a:defRPr>
    </a:lvl1pPr>
    <a:lvl2pPr marL="33972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2pPr>
    <a:lvl3pPr marL="457200"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3pPr>
    <a:lvl4pPr marL="574675" indent="-117475"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4pPr>
    <a:lvl5pPr marL="739775" indent="-165100" algn="l" defTabSz="914400" rtl="0" eaLnBrk="1" latinLnBrk="0" hangingPunct="1">
      <a:lnSpc>
        <a:spcPct val="85000"/>
      </a:lnSpc>
      <a:spcBef>
        <a:spcPts val="0"/>
      </a:spcBef>
      <a:spcAft>
        <a:spcPts val="400"/>
      </a:spcAft>
      <a:buClr>
        <a:schemeClr val="tx1">
          <a:lumMod val="85000"/>
          <a:lumOff val="15000"/>
        </a:schemeClr>
      </a:buClr>
      <a:buFont typeface="HelveticaNeueLT Std"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8379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you get acquainted with PDI, I want to highlight  three of its key aspects – </a:t>
            </a:r>
          </a:p>
          <a:p>
            <a:endParaRPr lang="en-US" dirty="0"/>
          </a:p>
          <a:p>
            <a:r>
              <a:rPr lang="en-US" dirty="0"/>
              <a:t>First, from a user perspective – it</a:t>
            </a:r>
            <a:r>
              <a:rPr lang="fr-FR" dirty="0"/>
              <a:t>’</a:t>
            </a:r>
            <a:r>
              <a:rPr lang="en-US" dirty="0"/>
              <a:t>s a highly intuitive graphical user interface for data orchestration and transformation. As you will see first hand in our demo the interface is easy to use and its point and click which means you don’t have to be a coding expert to use. </a:t>
            </a:r>
            <a:br>
              <a:rPr lang="en-US" dirty="0"/>
            </a:br>
            <a:endParaRPr lang="en-US" dirty="0"/>
          </a:p>
          <a:p>
            <a:r>
              <a:rPr lang="en-US" dirty="0"/>
              <a:t>Secondly,</a:t>
            </a:r>
            <a:r>
              <a:rPr lang="en-US" baseline="0" dirty="0"/>
              <a:t> it’s highly scalable, the powerful meta data driven engine can quickly pulling data from any data source into your transformations and allows you to scale up or scale down as needed. </a:t>
            </a:r>
          </a:p>
          <a:p>
            <a:endParaRPr lang="en-US" baseline="0" dirty="0"/>
          </a:p>
          <a:p>
            <a:r>
              <a:rPr lang="en-US" baseline="0" dirty="0"/>
              <a:t>And finally its technology that is pluggable and easily customizable you can even embed our data integration engine into your current applications. Providing value by allow you to take advantage of its power while easing its adoption by embedding it in applications that your users are already comfortable with.</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8B7C3BC-53E6-4545-88CE-F33799047F67}" type="slidenum">
              <a:rPr lang="en-US" smtClean="0"/>
              <a:t>12</a:t>
            </a:fld>
            <a:endParaRPr lang="en-US"/>
          </a:p>
        </p:txBody>
      </p:sp>
    </p:spTree>
    <p:extLst>
      <p:ext uri="{BB962C8B-B14F-4D97-AF65-F5344CB8AC3E}">
        <p14:creationId xmlns:p14="http://schemas.microsoft.com/office/powerpoint/2010/main" val="3460670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Build out Simple Transformation- </a:t>
            </a:r>
          </a:p>
          <a:p>
            <a:pPr marL="0" indent="0">
              <a:buNone/>
            </a:pPr>
            <a:r>
              <a:rPr lang="en-US" dirty="0"/>
              <a:t>Getting Started: 1. Preview</a:t>
            </a:r>
          </a:p>
          <a:p>
            <a:pPr marL="0" indent="0">
              <a:buNone/>
            </a:pPr>
            <a:r>
              <a:rPr lang="en-US" dirty="0"/>
              <a:t>	   2. Data Cleansing</a:t>
            </a:r>
          </a:p>
          <a:p>
            <a:pPr marL="0" indent="0">
              <a:buNone/>
            </a:pPr>
            <a:r>
              <a:rPr lang="en-US" dirty="0"/>
              <a:t>	  3. Data Enrichment</a:t>
            </a:r>
          </a:p>
          <a:p>
            <a:pPr marL="0" indent="0">
              <a:buNone/>
            </a:pPr>
            <a:r>
              <a:rPr lang="en-US" dirty="0"/>
              <a:t>	4. Analyzer</a:t>
            </a:r>
          </a:p>
          <a:p>
            <a:pPr marL="0" indent="0">
              <a:buNone/>
            </a:pPr>
            <a:r>
              <a:rPr lang="en-US" dirty="0"/>
              <a:t>	5. Publishing Models to Repository</a:t>
            </a:r>
          </a:p>
          <a:p>
            <a:pPr marL="0" indent="0">
              <a:buNone/>
            </a:pPr>
            <a:endParaRPr lang="en-US" dirty="0"/>
          </a:p>
          <a:p>
            <a:endParaRPr lang="en-US" dirty="0"/>
          </a:p>
        </p:txBody>
      </p:sp>
    </p:spTree>
    <p:extLst>
      <p:ext uri="{BB962C8B-B14F-4D97-AF65-F5344CB8AC3E}">
        <p14:creationId xmlns:p14="http://schemas.microsoft.com/office/powerpoint/2010/main" val="1942760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When you start with only a few files and data sources managing your ingestion procedures or code could be fairly simple. Click</a:t>
            </a:r>
          </a:p>
          <a:p>
            <a:pPr marL="0" indent="0">
              <a:buNone/>
            </a:pPr>
            <a:r>
              <a:rPr lang="en-US" baseline="0" dirty="0"/>
              <a:t>But as your disparate data sources grown so does the complexity of your ingestion process adding more and more </a:t>
            </a:r>
            <a:r>
              <a:rPr lang="en-US" baseline="0" dirty="0" err="1"/>
              <a:t>procedurecs</a:t>
            </a:r>
            <a:r>
              <a:rPr lang="en-US" baseline="0" dirty="0"/>
              <a:t> for each data set and source.</a:t>
            </a:r>
          </a:p>
          <a:p>
            <a:pPr marL="0" indent="0">
              <a:buNone/>
            </a:pPr>
            <a:endParaRPr lang="en-US" dirty="0"/>
          </a:p>
        </p:txBody>
      </p:sp>
    </p:spTree>
    <p:extLst>
      <p:ext uri="{BB962C8B-B14F-4D97-AF65-F5344CB8AC3E}">
        <p14:creationId xmlns:p14="http://schemas.microsoft.com/office/powerpoint/2010/main" val="1680620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Pentaho can reduce the amount of ingestion procedures and code by replacing them with Ingestion Templates that can be used on a multitude of different files and data sources</a:t>
            </a:r>
          </a:p>
          <a:p>
            <a:r>
              <a:rPr lang="en-US" dirty="0"/>
              <a:t> by pulling that meta data information at run time an injecting it into your transformation templates.</a:t>
            </a:r>
          </a:p>
        </p:txBody>
      </p:sp>
    </p:spTree>
    <p:extLst>
      <p:ext uri="{BB962C8B-B14F-4D97-AF65-F5344CB8AC3E}">
        <p14:creationId xmlns:p14="http://schemas.microsoft.com/office/powerpoint/2010/main" val="157584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Machine learning model management to evaluate model compare and rebuild your data models. Bring your own predictive models which you can paste as a step within a transformation. Then use Pentaho to operationalize those models. By Preparing the data, training, building and testing those models deploy the best performing model then use the iterative process of machine learning model management to evaluate, compare, rebuild and monitor those models.</a:t>
            </a:r>
          </a:p>
        </p:txBody>
      </p:sp>
    </p:spTree>
    <p:extLst>
      <p:ext uri="{BB962C8B-B14F-4D97-AF65-F5344CB8AC3E}">
        <p14:creationId xmlns:p14="http://schemas.microsoft.com/office/powerpoint/2010/main" val="1182814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Asset: Metadata Injection</a:t>
            </a:r>
          </a:p>
          <a:p>
            <a:pPr marL="0" indent="0">
              <a:buNone/>
            </a:pPr>
            <a:endParaRPr lang="en-US" dirty="0"/>
          </a:p>
          <a:p>
            <a:r>
              <a:rPr lang="en-US" dirty="0"/>
              <a:t>Show Template of Metadata Injection</a:t>
            </a:r>
          </a:p>
          <a:p>
            <a:r>
              <a:rPr lang="en-US" dirty="0"/>
              <a:t>BIO ME Dashboard (For SDR</a:t>
            </a:r>
          </a:p>
          <a:p>
            <a:endParaRPr lang="en-US" dirty="0"/>
          </a:p>
        </p:txBody>
      </p:sp>
    </p:spTree>
    <p:extLst>
      <p:ext uri="{BB962C8B-B14F-4D97-AF65-F5344CB8AC3E}">
        <p14:creationId xmlns:p14="http://schemas.microsoft.com/office/powerpoint/2010/main" val="2534379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Support for in-cluster Hadoop execution for linear scalability in a blended data world</a:t>
            </a:r>
          </a:p>
          <a:p>
            <a:pPr lvl="0"/>
            <a:r>
              <a:rPr lang="en-US" sz="1400" dirty="0"/>
              <a:t>Support for emerging big data ecosystem technologies and distributions with our adaptive big data layer</a:t>
            </a:r>
          </a:p>
          <a:p>
            <a:pPr marL="0" marR="0" lvl="0" indent="0" algn="l" defTabSz="914400" rtl="0" eaLnBrk="1" fontAlgn="auto" latinLnBrk="0" hangingPunct="1">
              <a:lnSpc>
                <a:spcPct val="95000"/>
              </a:lnSpc>
              <a:spcBef>
                <a:spcPts val="800"/>
              </a:spcBef>
              <a:spcAft>
                <a:spcPts val="600"/>
              </a:spcAft>
              <a:buClr>
                <a:schemeClr val="accent2"/>
              </a:buClr>
              <a:buSzTx/>
              <a:buFont typeface="Wingdings" pitchFamily="2" charset="2"/>
              <a:buNone/>
              <a:tabLst/>
              <a:defRPr/>
            </a:pPr>
            <a:r>
              <a:rPr lang="en-US" sz="1400" dirty="0"/>
              <a:t>Visually inspect data in-flight, at any step in the data integration process, not just at the end</a:t>
            </a:r>
          </a:p>
          <a:p>
            <a:pPr marL="0" indent="0">
              <a:buNone/>
            </a:pPr>
            <a:endParaRPr lang="en-US" dirty="0"/>
          </a:p>
        </p:txBody>
      </p:sp>
    </p:spTree>
    <p:extLst>
      <p:ext uri="{BB962C8B-B14F-4D97-AF65-F5344CB8AC3E}">
        <p14:creationId xmlns:p14="http://schemas.microsoft.com/office/powerpoint/2010/main" val="2380555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Request initiates a transformation and automatically creates a data model which is then published to the user.</a:t>
            </a:r>
          </a:p>
          <a:p>
            <a:pPr marL="0" indent="0">
              <a:buNone/>
            </a:pPr>
            <a:endParaRPr lang="en-US"/>
          </a:p>
        </p:txBody>
      </p:sp>
    </p:spTree>
    <p:extLst>
      <p:ext uri="{BB962C8B-B14F-4D97-AF65-F5344CB8AC3E}">
        <p14:creationId xmlns:p14="http://schemas.microsoft.com/office/powerpoint/2010/main" val="3136699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indent="0">
              <a:buNone/>
            </a:pPr>
            <a:r>
              <a:rPr lang="en-US">
                <a:latin typeface="Calibri" charset="0"/>
              </a:rPr>
              <a:t>Before we jump into our Overview of PDI. Let’s First take a look at the Evolution Enterprise Data Architectures</a:t>
            </a:r>
          </a:p>
          <a:p>
            <a:pPr marL="228600" indent="-228600">
              <a:buAutoNum type="arabicPeriod"/>
            </a:pPr>
            <a:r>
              <a:rPr lang="en-US">
                <a:latin typeface="Calibri" charset="0"/>
              </a:rPr>
              <a:t>For years</a:t>
            </a:r>
            <a:r>
              <a:rPr lang="en-US" baseline="0">
                <a:latin typeface="Calibri" charset="0"/>
              </a:rPr>
              <a:t> organizations have invested in data warehouses, data marts and ETL development to deliver data to the business and provide context to their information.  </a:t>
            </a:r>
          </a:p>
          <a:p>
            <a:pPr marL="228600" indent="-228600">
              <a:buAutoNum type="arabicPeriod"/>
            </a:pPr>
            <a:endParaRPr lang="en-US" baseline="0">
              <a:latin typeface="Calibri" charset="0"/>
            </a:endParaRPr>
          </a:p>
          <a:p>
            <a:r>
              <a:rPr lang="en-US" baseline="0">
                <a:latin typeface="Calibri" charset="0"/>
              </a:rPr>
              <a:t>But Since then things have changed and new data sources have emerged. With the introduction of new data sources companies are beginning to look at things such as geolocation data, social media and sensor data to gain insight into their business processes. But as useful as these new data streams are they also present new challenges:</a:t>
            </a:r>
          </a:p>
          <a:p>
            <a:pPr marL="174982" indent="-174982">
              <a:buFontTx/>
              <a:buChar char="-"/>
            </a:pPr>
            <a:r>
              <a:rPr lang="en-US" baseline="0">
                <a:latin typeface="Calibri" charset="0"/>
              </a:rPr>
              <a:t>There may be huge volumes of data that are expensive to store in the data warehouse. </a:t>
            </a:r>
          </a:p>
          <a:p>
            <a:pPr marL="174982" indent="-174982">
              <a:buFontTx/>
              <a:buChar char="-"/>
            </a:pPr>
            <a:r>
              <a:rPr lang="en-US" baseline="0">
                <a:latin typeface="Calibri" charset="0"/>
              </a:rPr>
              <a:t>An then their is also the Variety right we may have unstructured or semi-structured data that doesn’t easily fit into a traditional relational database model.</a:t>
            </a:r>
          </a:p>
          <a:p>
            <a:endParaRPr lang="en-US" baseline="0">
              <a:latin typeface="Calibri" charset="0"/>
            </a:endParaRPr>
          </a:p>
          <a:p>
            <a:r>
              <a:rPr lang="en-US" baseline="0">
                <a:latin typeface="Calibri" charset="0"/>
              </a:rPr>
              <a:t>3. In order to store and analyze these new data sources new technologies such as Hadoop, No SQL and a variety of other Analytical Databases and tools have been developed.</a:t>
            </a:r>
          </a:p>
          <a:p>
            <a:endParaRPr lang="en-US">
              <a:latin typeface="Calibri" charset="0"/>
            </a:endParaRPr>
          </a:p>
          <a:p>
            <a:r>
              <a:rPr lang="en-US">
                <a:latin typeface="Calibri" charset="0"/>
              </a:rPr>
              <a:t>4. Also with these new tools and data streams come new ways to use this information. New opportunities and new ways to use this data.</a:t>
            </a:r>
          </a:p>
          <a:p>
            <a:endParaRPr lang="en-US">
              <a:latin typeface="Calibri" charset="0"/>
            </a:endParaRPr>
          </a:p>
          <a:p>
            <a:r>
              <a:rPr lang="en-US">
                <a:latin typeface="Calibri" charset="0"/>
              </a:rPr>
              <a:t>We want to blend and integrate our data on demand directly from the data source. </a:t>
            </a:r>
            <a:r>
              <a:rPr lang="en-US" baseline="0">
                <a:latin typeface="Calibri" charset="0"/>
              </a:rPr>
              <a:t>Without having to stage it in a data in data mart or analytic database.</a:t>
            </a:r>
          </a:p>
          <a:p>
            <a:pPr marL="0" indent="0">
              <a:buFontTx/>
              <a:buNone/>
            </a:pPr>
            <a:r>
              <a:rPr lang="en-US" baseline="0">
                <a:latin typeface="Calibri" charset="0"/>
              </a:rPr>
              <a:t>We want to provide real-time, on-demand access to our data from dashboards and applications.</a:t>
            </a:r>
          </a:p>
          <a:p>
            <a:pPr marL="0" indent="0">
              <a:buFontTx/>
              <a:buNone/>
            </a:pPr>
            <a:endParaRPr lang="en-US" baseline="0">
              <a:latin typeface="Calibri" charset="0"/>
            </a:endParaRPr>
          </a:p>
          <a:p>
            <a:r>
              <a:rPr lang="en-US" baseline="0">
                <a:latin typeface="Calibri" charset="0"/>
              </a:rPr>
              <a:t>So we can see have quite a bit of complexity within this new paradigm. So, how do we blend the old with the new and how do we do it seamlessly without having to write up a bunch of complex code</a:t>
            </a:r>
          </a:p>
          <a:p>
            <a:endParaRPr lang="en-US" baseline="0">
              <a:latin typeface="Calibri" charset="0"/>
            </a:endParaRPr>
          </a:p>
          <a:p>
            <a:r>
              <a:rPr lang="en-US" baseline="0">
                <a:latin typeface="Calibri" charset="0"/>
              </a:rPr>
              <a:t>5. This is where Pentaho Data Integration comes in. We answer this challenges by providing a platform to ease the pain of integrating data across all these systems.</a:t>
            </a:r>
          </a:p>
          <a:p>
            <a:pPr marL="174982" indent="-174982">
              <a:buFontTx/>
              <a:buChar char="-"/>
            </a:pPr>
            <a:r>
              <a:rPr lang="en-US" baseline="0">
                <a:latin typeface="Calibri" charset="0"/>
              </a:rPr>
              <a:t>Pentaho Data Integration (or PDI) provides ETL functionality for loading the data warehouse and data marts</a:t>
            </a:r>
          </a:p>
          <a:p>
            <a:pPr marL="174982" indent="-174982">
              <a:buFontTx/>
              <a:buChar char="-"/>
            </a:pPr>
            <a:r>
              <a:rPr lang="en-US" baseline="0">
                <a:latin typeface="Calibri" charset="0"/>
              </a:rPr>
              <a:t>PDI has broad connectivity to all sorts of new data sources and technologies</a:t>
            </a:r>
          </a:p>
          <a:p>
            <a:pPr marL="174982" indent="-174982">
              <a:buFontTx/>
              <a:buChar char="-"/>
            </a:pPr>
            <a:r>
              <a:rPr lang="en-US" baseline="0">
                <a:latin typeface="Calibri" charset="0"/>
              </a:rPr>
              <a:t>And it goes beyond traditional ETL to leverage all this infrastructure in new ways </a:t>
            </a:r>
          </a:p>
          <a:p>
            <a:pPr marL="174982" indent="-174982">
              <a:buFontTx/>
              <a:buChar char="-"/>
            </a:pPr>
            <a:r>
              <a:rPr lang="en-US" baseline="0">
                <a:latin typeface="Calibri" charset="0"/>
              </a:rPr>
              <a:t>This is why </a:t>
            </a:r>
            <a:r>
              <a:rPr lang="en-US" b="0" baseline="0">
                <a:latin typeface="Calibri" charset="0"/>
              </a:rPr>
              <a:t>Pentaho is uniquely positioned to accomplish the movement and blending of data seamlessly and the best part about it is that its you don’t have to be a coding expert to use it.</a:t>
            </a:r>
          </a:p>
          <a:p>
            <a:pPr marL="174982" indent="-174982">
              <a:buFontTx/>
              <a:buChar char="-"/>
            </a:pPr>
            <a:endParaRPr lang="en-US" b="0" baseline="0">
              <a:latin typeface="Calibri" charset="0"/>
            </a:endParaRPr>
          </a:p>
          <a:p>
            <a:pPr marL="174982" indent="-174982">
              <a:buFontTx/>
              <a:buChar char="-"/>
            </a:pPr>
            <a:endParaRPr lang="en-US" b="0" baseline="0">
              <a:latin typeface="Calibri" charset="0"/>
            </a:endParaRPr>
          </a:p>
          <a:p>
            <a:pPr marL="174982" indent="-174982">
              <a:buFontTx/>
              <a:buChar char="-"/>
            </a:pPr>
            <a:endParaRPr lang="en-US" b="0" baseline="0">
              <a:latin typeface="Calibri" charset="0"/>
            </a:endParaRPr>
          </a:p>
          <a:p>
            <a:pPr marL="174982" indent="-174982">
              <a:buFontTx/>
              <a:buChar char="-"/>
            </a:pPr>
            <a:r>
              <a:rPr lang="en-US" b="0" baseline="0">
                <a:latin typeface="Calibri" charset="0"/>
              </a:rPr>
              <a:t>Hadoop , Azure Data Lake, Amazon S3</a:t>
            </a:r>
          </a:p>
        </p:txBody>
      </p:sp>
      <p:sp>
        <p:nvSpPr>
          <p:cNvPr id="54276"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MS PGothic" pitchFamily="34" charset="-128"/>
              </a:defRPr>
            </a:lvl1pPr>
            <a:lvl2pPr marL="742950" indent="-285750" eaLnBrk="0" hangingPunct="0">
              <a:spcBef>
                <a:spcPct val="30000"/>
              </a:spcBef>
              <a:defRPr sz="1200">
                <a:solidFill>
                  <a:schemeClr val="tx1"/>
                </a:solidFill>
                <a:latin typeface="Calibri" pitchFamily="34" charset="0"/>
                <a:ea typeface="MS PGothic" pitchFamily="34" charset="-128"/>
              </a:defRPr>
            </a:lvl2pPr>
            <a:lvl3pPr marL="1143000" indent="-228600" eaLnBrk="0" hangingPunct="0">
              <a:spcBef>
                <a:spcPct val="30000"/>
              </a:spcBef>
              <a:defRPr sz="1200">
                <a:solidFill>
                  <a:schemeClr val="tx1"/>
                </a:solidFill>
                <a:latin typeface="Calibri" pitchFamily="34" charset="0"/>
                <a:ea typeface="MS PGothic" pitchFamily="34" charset="-128"/>
              </a:defRPr>
            </a:lvl3pPr>
            <a:lvl4pPr marL="1600200" indent="-228600" eaLnBrk="0" hangingPunct="0">
              <a:spcBef>
                <a:spcPct val="30000"/>
              </a:spcBef>
              <a:defRPr sz="1200">
                <a:solidFill>
                  <a:schemeClr val="tx1"/>
                </a:solidFill>
                <a:latin typeface="Calibri" pitchFamily="34" charset="0"/>
                <a:ea typeface="MS PGothic" pitchFamily="34" charset="-128"/>
              </a:defRPr>
            </a:lvl4pPr>
            <a:lvl5pPr marL="2057400" indent="-228600" eaLnBrk="0" hangingPunct="0">
              <a:spcBef>
                <a:spcPct val="30000"/>
              </a:spcBef>
              <a:defRPr sz="1200">
                <a:solidFill>
                  <a:schemeClr val="tx1"/>
                </a:solidFill>
                <a:latin typeface="Calibri" pitchFamily="34" charset="0"/>
                <a:ea typeface="MS PGothic"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MS PGothic"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MS PGothic"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MS PGothic"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MS PGothic" pitchFamily="34" charset="-128"/>
              </a:defRPr>
            </a:lvl9pPr>
          </a:lstStyle>
          <a:p>
            <a:pPr marL="0" marR="0" lvl="0" indent="0" defTabSz="914400" eaLnBrk="1" fontAlgn="auto" latinLnBrk="0" hangingPunct="1">
              <a:lnSpc>
                <a:spcPct val="100000"/>
              </a:lnSpc>
              <a:spcBef>
                <a:spcPct val="0"/>
              </a:spcBef>
              <a:spcAft>
                <a:spcPts val="0"/>
              </a:spcAft>
              <a:buClrTx/>
              <a:buSzTx/>
              <a:buFontTx/>
              <a:buNone/>
              <a:tabLst/>
              <a:defRPr/>
            </a:pPr>
            <a:fld id="{5314CA83-217E-4BEF-9B04-BFAC0DD6ABAE}" type="slidenum">
              <a:rPr kumimoji="0" lang="en-US" altLang="en-US" sz="1200" b="0" i="0" u="none" strike="noStrike" kern="0" cap="none" spc="0" normalizeH="0" baseline="0" noProof="0" smtClean="0">
                <a:ln>
                  <a:noFill/>
                </a:ln>
                <a:solidFill>
                  <a:schemeClr val="tx1"/>
                </a:solidFill>
                <a:effectLst/>
                <a:uLnTx/>
                <a:uFillTx/>
                <a:latin typeface="Calibri" pitchFamily="34" charset="0"/>
                <a:ea typeface="MS PGothic" pitchFamily="34" charset="-128"/>
              </a:rPr>
              <a:pPr marL="0" marR="0" lvl="0" indent="0" defTabSz="914400" eaLnBrk="1" fontAlgn="auto" latinLnBrk="0" hangingPunct="1">
                <a:lnSpc>
                  <a:spcPct val="100000"/>
                </a:lnSpc>
                <a:spcBef>
                  <a:spcPct val="0"/>
                </a:spcBef>
                <a:spcAft>
                  <a:spcPts val="0"/>
                </a:spcAft>
                <a:buClrTx/>
                <a:buSzTx/>
                <a:buFontTx/>
                <a:buNone/>
                <a:tabLst/>
                <a:defRPr/>
              </a:pPr>
              <a:t>22</a:t>
            </a:fld>
            <a:endParaRPr kumimoji="0" lang="en-US" altLang="en-US" sz="1200" b="0" i="0" u="none" strike="noStrike" kern="0" cap="none" spc="0" normalizeH="0" baseline="0" noProof="0">
              <a:ln>
                <a:noFill/>
              </a:ln>
              <a:solidFill>
                <a:schemeClr val="tx1"/>
              </a:solidFill>
              <a:effectLst/>
              <a:uLnTx/>
              <a:uFillTx/>
              <a:latin typeface="Calibri" pitchFamily="34" charset="0"/>
              <a:ea typeface="MS PGothic" pitchFamily="34" charset="-128"/>
            </a:endParaRPr>
          </a:p>
        </p:txBody>
      </p:sp>
    </p:spTree>
    <p:extLst>
      <p:ext uri="{BB962C8B-B14F-4D97-AF65-F5344CB8AC3E}">
        <p14:creationId xmlns:p14="http://schemas.microsoft.com/office/powerpoint/2010/main" val="3972176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94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0098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87981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9515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4200" y="849313"/>
            <a:ext cx="5689600" cy="32004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42378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ea typeface="Helvetica Neue"/>
                <a:sym typeface="Helvetica Neue"/>
              </a:rPr>
              <a:t>SLIDE 17 (BUSINESS USE CASES POWERING ROI)</a:t>
            </a:r>
          </a:p>
          <a:p>
            <a:endParaRPr lang="en-US" dirty="0">
              <a:effectLst/>
              <a:ea typeface="Helvetica Neue"/>
              <a:sym typeface="Helvetica Neue"/>
            </a:endParaRPr>
          </a:p>
          <a:p>
            <a:r>
              <a:rPr lang="en-US" dirty="0">
                <a:effectLst/>
                <a:ea typeface="Helvetica Neue"/>
                <a:sym typeface="Helvetica Neue"/>
              </a:rPr>
              <a:t> SO, WHERE IS THE ROI— HOW ARE COMPANIES PUTTING BIG DATA TO WORK?</a:t>
            </a:r>
          </a:p>
        </p:txBody>
      </p:sp>
    </p:spTree>
    <p:extLst>
      <p:ext uri="{BB962C8B-B14F-4D97-AF65-F5344CB8AC3E}">
        <p14:creationId xmlns:p14="http://schemas.microsoft.com/office/powerpoint/2010/main" val="1948179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IOT</a:t>
            </a:r>
          </a:p>
          <a:p>
            <a:r>
              <a:rPr lang="en-US" altLang="en-US" dirty="0"/>
              <a:t>Customer 360</a:t>
            </a:r>
          </a:p>
          <a:p>
            <a:r>
              <a:rPr lang="en-US" altLang="en-US" dirty="0"/>
              <a:t>Data Warehouse Optimization</a:t>
            </a:r>
          </a:p>
          <a:p>
            <a:r>
              <a:rPr lang="en-US" altLang="en-US" dirty="0"/>
              <a:t>Drift</a:t>
            </a:r>
          </a:p>
        </p:txBody>
      </p:sp>
      <p:sp>
        <p:nvSpPr>
          <p:cNvPr id="83972" name="Slide Number Placeholder 3"/>
          <p:cNvSpPr>
            <a:spLocks noGrp="1"/>
          </p:cNvSpPr>
          <p:nvPr>
            <p:ph type="sldNum" sz="quarter" idx="5"/>
          </p:nvPr>
        </p:nvSpPr>
        <p:spPr bwMode="auto">
          <a:xfrm>
            <a:off x="3970938" y="8829967"/>
            <a:ext cx="3037840" cy="46482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7" rIns="93172" bIns="46587"/>
          <a:lstStyle>
            <a:lvl1pPr>
              <a:defRPr>
                <a:solidFill>
                  <a:schemeClr val="tx1"/>
                </a:solidFill>
                <a:latin typeface="Arial" panose="020B0604020202020204" pitchFamily="34" charset="0"/>
                <a:ea typeface="MS PGothic" panose="020B0600070205080204" pitchFamily="34" charset="-128"/>
              </a:defRPr>
            </a:lvl1pPr>
            <a:lvl2pPr marL="757024" indent="-291163">
              <a:defRPr>
                <a:solidFill>
                  <a:schemeClr val="tx1"/>
                </a:solidFill>
                <a:latin typeface="Arial" panose="020B0604020202020204" pitchFamily="34" charset="0"/>
                <a:ea typeface="MS PGothic" panose="020B0600070205080204" pitchFamily="34" charset="-128"/>
              </a:defRPr>
            </a:lvl2pPr>
            <a:lvl3pPr marL="1164653" indent="-232930">
              <a:defRPr>
                <a:solidFill>
                  <a:schemeClr val="tx1"/>
                </a:solidFill>
                <a:latin typeface="Arial" panose="020B0604020202020204" pitchFamily="34" charset="0"/>
                <a:ea typeface="MS PGothic" panose="020B0600070205080204" pitchFamily="34" charset="-128"/>
              </a:defRPr>
            </a:lvl3pPr>
            <a:lvl4pPr marL="1630514" indent="-232930">
              <a:defRPr>
                <a:solidFill>
                  <a:schemeClr val="tx1"/>
                </a:solidFill>
                <a:latin typeface="Arial" panose="020B0604020202020204" pitchFamily="34" charset="0"/>
                <a:ea typeface="MS PGothic" panose="020B0600070205080204" pitchFamily="34" charset="-128"/>
              </a:defRPr>
            </a:lvl4pPr>
            <a:lvl5pPr marL="2096375" indent="-232930">
              <a:defRPr>
                <a:solidFill>
                  <a:schemeClr val="tx1"/>
                </a:solidFill>
                <a:latin typeface="Arial" panose="020B0604020202020204" pitchFamily="34" charset="0"/>
                <a:ea typeface="MS PGothic" panose="020B0600070205080204" pitchFamily="34" charset="-128"/>
              </a:defRPr>
            </a:lvl5pPr>
            <a:lvl6pPr marL="2562236" indent="-2329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096" indent="-2329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3957" indent="-2329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59819" indent="-2329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fld id="{DACE6ECD-9F36-4697-AB88-531941F61172}" type="slidenum">
              <a:rPr kumimoji="0" lang="en-US" altLang="en-US" sz="1800" b="0" i="0" u="none" strike="noStrike" kern="0" cap="none" spc="0" normalizeH="0" baseline="0" noProof="0">
                <a:ln>
                  <a:noFill/>
                </a:ln>
                <a:solidFill>
                  <a:schemeClr val="tx1"/>
                </a:solidFill>
                <a:effectLst/>
                <a:uLnTx/>
                <a:uFillTx/>
                <a:latin typeface="Calibri" panose="020F0502020204030204" pitchFamily="34" charset="0"/>
                <a:ea typeface="MS PGothic" panose="020B0600070205080204" pitchFamily="34" charset="-128"/>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altLang="en-US" sz="1800" b="0" i="0" u="none" strike="noStrike" kern="0" cap="none" spc="0" normalizeH="0" baseline="0" noProof="0">
              <a:ln>
                <a:noFill/>
              </a:ln>
              <a:solidFill>
                <a:schemeClr val="tx1"/>
              </a:solidFill>
              <a:effectLst/>
              <a:uLnTx/>
              <a:uFillTx/>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48912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9233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Enhanced 360 View of Customer is the #1 case reported across all research sources.  Forrester has in-depth report on its importance and how orgs must expand to handle this new multidimensional customer view quickly or risk losing all.</a:t>
            </a:r>
          </a:p>
          <a:p>
            <a:endParaRPr lang="en-US" altLang="en-US"/>
          </a:p>
          <a:p>
            <a:r>
              <a:rPr lang="en-US" altLang="en-US"/>
              <a:t>Gartner on the Data Warehouse Augmentation (Optimization) case:</a:t>
            </a:r>
          </a:p>
          <a:p>
            <a:r>
              <a:rPr lang="en-US" altLang="en-US"/>
              <a:t>By 2014, 85% of currently deployed data warehouses will not scale appropriately to meet new information volume and complexity demands.</a:t>
            </a:r>
          </a:p>
          <a:p>
            <a:r>
              <a:rPr lang="en-US" altLang="en-US"/>
              <a:t>By 2016, 75% of existing data warehouses will fail to include content analysis support and will be scheduled for retirement.</a:t>
            </a:r>
          </a:p>
          <a:p>
            <a:r>
              <a:rPr lang="en-US" altLang="en-US"/>
              <a:t>Gartner industry study:</a:t>
            </a:r>
          </a:p>
          <a:p>
            <a:pPr>
              <a:buFontTx/>
              <a:buChar char="-"/>
            </a:pPr>
            <a:r>
              <a:rPr lang="en-US" altLang="en-US"/>
              <a:t>the most common planned approach to analyzing big data was to parse the data and load its resultant rationalized components into a data warehouse</a:t>
            </a:r>
          </a:p>
          <a:p>
            <a:pPr>
              <a:buFontTx/>
              <a:buChar char="-"/>
            </a:pPr>
            <a:r>
              <a:rPr lang="en-US" altLang="en-US"/>
              <a:t>Timeline is 12 months so this may be their short-term strategy</a:t>
            </a:r>
          </a:p>
          <a:p>
            <a:r>
              <a:rPr lang="en-US" altLang="en-US"/>
              <a:t>LDW </a:t>
            </a:r>
            <a:r>
              <a:rPr lang="en-US" altLang="en-US" err="1"/>
              <a:t>Preso</a:t>
            </a:r>
            <a:r>
              <a:rPr lang="en-US" altLang="en-US"/>
              <a:t> at BI Summit:</a:t>
            </a:r>
          </a:p>
          <a:p>
            <a:r>
              <a:rPr lang="en-US" altLang="en-US"/>
              <a:t>•	55% of organizations say they will not put Big Data in the DW in the next 12 months – will leave it in a separate data mart/store</a:t>
            </a:r>
          </a:p>
          <a:p>
            <a:r>
              <a:rPr lang="en-US" altLang="en-US"/>
              <a:t>•	17% will load it but don</a:t>
            </a:r>
            <a:r>
              <a:rPr lang="ja-JP" altLang="en-US"/>
              <a:t>’</a:t>
            </a:r>
            <a:r>
              <a:rPr lang="en-US" altLang="ja-JP"/>
              <a:t>t have a plan </a:t>
            </a:r>
          </a:p>
          <a:p>
            <a:r>
              <a:rPr lang="en-US" altLang="en-US"/>
              <a:t>•	28% will load it and have a plan</a:t>
            </a:r>
          </a:p>
          <a:p>
            <a:r>
              <a:rPr lang="en-US" altLang="en-US"/>
              <a:t>•	14% will modify ETL and load all. </a:t>
            </a:r>
          </a:p>
          <a:p>
            <a:r>
              <a:rPr lang="en-US" altLang="en-US"/>
              <a:t>•	9% will summarize and load.</a:t>
            </a:r>
          </a:p>
          <a:p>
            <a:r>
              <a:rPr lang="en-US" altLang="en-US"/>
              <a:t>•	9% will federate Big Data and the DW data.</a:t>
            </a:r>
          </a:p>
          <a:p>
            <a:endParaRPr lang="en-US" altLang="en-US"/>
          </a:p>
          <a:p>
            <a:endParaRPr lang="en-US" altLang="en-US"/>
          </a:p>
          <a:p>
            <a:r>
              <a:rPr lang="en-US" altLang="en-US"/>
              <a:t>EDW Optimization case is only one that is PDI/Integration-only focus.  All others are Analytics along with Integration.</a:t>
            </a:r>
          </a:p>
          <a:p>
            <a:endParaRPr lang="en-US" altLang="en-US"/>
          </a:p>
        </p:txBody>
      </p:sp>
      <p:sp>
        <p:nvSpPr>
          <p:cNvPr id="83972" name="Slide Number Placeholder 3"/>
          <p:cNvSpPr>
            <a:spLocks noGrp="1"/>
          </p:cNvSpPr>
          <p:nvPr>
            <p:ph type="sldNum" sz="quarter" idx="5"/>
          </p:nvPr>
        </p:nvSpPr>
        <p:spPr bwMode="auto">
          <a:xfrm>
            <a:off x="3970938" y="8829967"/>
            <a:ext cx="3037840" cy="46482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172" tIns="46587" rIns="93172" bIns="46587"/>
          <a:lstStyle>
            <a:lvl1pPr>
              <a:defRPr>
                <a:solidFill>
                  <a:schemeClr val="tx1"/>
                </a:solidFill>
                <a:latin typeface="Arial" panose="020B0604020202020204" pitchFamily="34" charset="0"/>
                <a:ea typeface="MS PGothic" panose="020B0600070205080204" pitchFamily="34" charset="-128"/>
              </a:defRPr>
            </a:lvl1pPr>
            <a:lvl2pPr marL="757024" indent="-291163">
              <a:defRPr>
                <a:solidFill>
                  <a:schemeClr val="tx1"/>
                </a:solidFill>
                <a:latin typeface="Arial" panose="020B0604020202020204" pitchFamily="34" charset="0"/>
                <a:ea typeface="MS PGothic" panose="020B0600070205080204" pitchFamily="34" charset="-128"/>
              </a:defRPr>
            </a:lvl2pPr>
            <a:lvl3pPr marL="1164653" indent="-232930">
              <a:defRPr>
                <a:solidFill>
                  <a:schemeClr val="tx1"/>
                </a:solidFill>
                <a:latin typeface="Arial" panose="020B0604020202020204" pitchFamily="34" charset="0"/>
                <a:ea typeface="MS PGothic" panose="020B0600070205080204" pitchFamily="34" charset="-128"/>
              </a:defRPr>
            </a:lvl3pPr>
            <a:lvl4pPr marL="1630514" indent="-232930">
              <a:defRPr>
                <a:solidFill>
                  <a:schemeClr val="tx1"/>
                </a:solidFill>
                <a:latin typeface="Arial" panose="020B0604020202020204" pitchFamily="34" charset="0"/>
                <a:ea typeface="MS PGothic" panose="020B0600070205080204" pitchFamily="34" charset="-128"/>
              </a:defRPr>
            </a:lvl4pPr>
            <a:lvl5pPr marL="2096375" indent="-232930">
              <a:defRPr>
                <a:solidFill>
                  <a:schemeClr val="tx1"/>
                </a:solidFill>
                <a:latin typeface="Arial" panose="020B0604020202020204" pitchFamily="34" charset="0"/>
                <a:ea typeface="MS PGothic" panose="020B0600070205080204" pitchFamily="34" charset="-128"/>
              </a:defRPr>
            </a:lvl5pPr>
            <a:lvl6pPr marL="2562236" indent="-2329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3028096" indent="-2329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93957" indent="-2329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959819" indent="-23293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DACE6ECD-9F36-4697-AB88-531941F61172}" type="slidenum">
              <a:rPr kumimoji="0" lang="en-US" altLang="en-US" sz="1800" b="0" i="0" u="none" strike="noStrike" kern="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altLang="en-US" sz="1800" b="0" i="0" u="none" strike="noStrike" kern="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08017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931774">
              <a:lnSpc>
                <a:spcPct val="95000"/>
              </a:lnSpc>
              <a:spcBef>
                <a:spcPts val="815"/>
              </a:spcBef>
              <a:spcAft>
                <a:spcPts val="611"/>
              </a:spcAft>
              <a:buClr>
                <a:schemeClr val="accent2"/>
              </a:buClr>
              <a:buFont typeface="Wingdings" pitchFamily="2" charset="2"/>
              <a:buChar char="§"/>
              <a:defRPr/>
            </a:pPr>
            <a:r>
              <a:rPr lang="en-US" sz="1400" dirty="0"/>
              <a:t>None of our competitors have the breadth of capabilities found in Pentaho – not one of them can support the entire analytic data pipeline – they can do some portions, but not all – really highlighting that Pentaho really does touch all aspects of the pipeline, while our competitors can’t – and that we have partners that we orchestrate (</a:t>
            </a:r>
            <a:r>
              <a:rPr lang="en-US" sz="1400" dirty="0" err="1"/>
              <a:t>melissa</a:t>
            </a:r>
            <a:r>
              <a:rPr lang="en-US" sz="1400" dirty="0"/>
              <a:t> data) to support very specialized use cases – like address validation – also R and Python for advanced analytics – extending the pipeline</a:t>
            </a:r>
          </a:p>
          <a:p>
            <a:pPr marL="174708" indent="-174708" defTabSz="931774">
              <a:lnSpc>
                <a:spcPct val="95000"/>
              </a:lnSpc>
              <a:spcBef>
                <a:spcPts val="815"/>
              </a:spcBef>
              <a:spcAft>
                <a:spcPts val="611"/>
              </a:spcAft>
              <a:buClr>
                <a:schemeClr val="accent2"/>
              </a:buClr>
              <a:buFont typeface="Wingdings" pitchFamily="2" charset="2"/>
              <a:buChar char="§"/>
              <a:defRPr/>
            </a:pPr>
            <a:endParaRPr lang="en-US" sz="1400" dirty="0"/>
          </a:p>
          <a:p>
            <a:r>
              <a:rPr lang="en-US" dirty="0"/>
              <a:t>So we are going to take a high level overview approach to the Pentaho Platform and how I like to do this is by taking a journey through the data pipeline and show you how the Pentaho platform can be the tracks that keep your data train on course.</a:t>
            </a:r>
          </a:p>
          <a:p>
            <a:endParaRPr lang="en-US" dirty="0"/>
          </a:p>
          <a:p>
            <a:r>
              <a:rPr lang="en-US" dirty="0"/>
              <a:t>Pentaho is</a:t>
            </a:r>
          </a:p>
          <a:p>
            <a:r>
              <a:rPr lang="en-US" dirty="0"/>
              <a:t>End to End Platform giving you the ability to manage your data pipeline taking you from the data engineering to the data prep to the analytics. All in a no code drag and drop environment. Allow you to manage administration, security, data governance automation and much more.</a:t>
            </a:r>
          </a:p>
          <a:p>
            <a:pPr marL="174708" indent="-174708" defTabSz="931774">
              <a:lnSpc>
                <a:spcPct val="95000"/>
              </a:lnSpc>
              <a:spcBef>
                <a:spcPts val="815"/>
              </a:spcBef>
              <a:spcAft>
                <a:spcPts val="611"/>
              </a:spcAft>
              <a:buClr>
                <a:schemeClr val="accent2"/>
              </a:buClr>
              <a:buFont typeface="Wingdings" pitchFamily="2" charset="2"/>
              <a:buChar char="§"/>
              <a:defRPr/>
            </a:pPr>
            <a:endParaRPr lang="en-US" dirty="0"/>
          </a:p>
        </p:txBody>
      </p:sp>
    </p:spTree>
    <p:extLst>
      <p:ext uri="{BB962C8B-B14F-4D97-AF65-F5344CB8AC3E}">
        <p14:creationId xmlns:p14="http://schemas.microsoft.com/office/powerpoint/2010/main" val="2714713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Pentaho BA Suite consists of Data Integration and Business Analytics components.  Data Integration allows you to connect to any and all of your various data sources including relational databases, big data sources, </a:t>
            </a:r>
            <a:r>
              <a:rPr lang="en-US" sz="1400" kern="1200" dirty="0" err="1">
                <a:solidFill>
                  <a:schemeClr val="tx1"/>
                </a:solidFill>
                <a:effectLst/>
                <a:latin typeface="+mn-lt"/>
                <a:ea typeface="+mn-ea"/>
                <a:cs typeface="+mn-cs"/>
              </a:rPr>
              <a:t>NoSql</a:t>
            </a:r>
            <a:r>
              <a:rPr lang="en-US" sz="1400" kern="1200" dirty="0">
                <a:solidFill>
                  <a:schemeClr val="tx1"/>
                </a:solidFill>
                <a:effectLst/>
                <a:latin typeface="+mn-lt"/>
                <a:ea typeface="+mn-ea"/>
                <a:cs typeface="+mn-cs"/>
              </a:rPr>
              <a:t>, Hadoop, flat files, Excel … enrich, enhance, blend and cleanse these data sources and provide extracts and updates to other data sources.  The business analytics components allow you to design a metadata or business model, create your own reports, charts and dashboards, and analyze your data in a self-service environment.</a:t>
            </a:r>
          </a:p>
          <a:p>
            <a:endParaRPr lang="en-US" dirty="0"/>
          </a:p>
          <a:p>
            <a:pPr marL="0" indent="0">
              <a:buNone/>
            </a:pPr>
            <a:endParaRPr lang="en-US" dirty="0"/>
          </a:p>
        </p:txBody>
      </p:sp>
    </p:spTree>
    <p:extLst>
      <p:ext uri="{BB962C8B-B14F-4D97-AF65-F5344CB8AC3E}">
        <p14:creationId xmlns:p14="http://schemas.microsoft.com/office/powerpoint/2010/main" val="4119501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pic>
        <p:nvPicPr>
          <p:cNvPr id="66" name="Picture 6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2831" cy="5143500"/>
          </a:xfrm>
          <a:prstGeom prst="rect">
            <a:avLst/>
          </a:prstGeom>
        </p:spPr>
      </p:pic>
      <p:sp>
        <p:nvSpPr>
          <p:cNvPr id="37" name="Rectangle 36"/>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56" name="Subtitle 2"/>
          <p:cNvSpPr>
            <a:spLocks noGrp="1"/>
          </p:cNvSpPr>
          <p:nvPr>
            <p:ph type="subTitle" idx="1" hasCustomPrompt="1"/>
          </p:nvPr>
        </p:nvSpPr>
        <p:spPr>
          <a:xfrm>
            <a:off x="807734" y="3170478"/>
            <a:ext cx="7653702"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placeholder</a:t>
            </a:r>
          </a:p>
          <a:p>
            <a:r>
              <a:rPr lang="en-US"/>
              <a:t>Subtitle placeholder</a:t>
            </a:r>
          </a:p>
        </p:txBody>
      </p:sp>
      <p:sp>
        <p:nvSpPr>
          <p:cNvPr id="57"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2 Line Hitachi Title Slide Placeholder </a:t>
            </a:r>
            <a:br>
              <a:rPr lang="en-US"/>
            </a:br>
            <a:r>
              <a:rPr lang="en-US"/>
              <a:t>2 Line Hitachi Title Slide Placeholder</a:t>
            </a:r>
          </a:p>
        </p:txBody>
      </p:sp>
      <p:sp>
        <p:nvSpPr>
          <p:cNvPr id="58" name="Text Placeholder 6"/>
          <p:cNvSpPr>
            <a:spLocks noGrp="1"/>
          </p:cNvSpPr>
          <p:nvPr>
            <p:ph type="body" sz="quarter" idx="11" hasCustomPrompt="1"/>
          </p:nvPr>
        </p:nvSpPr>
        <p:spPr>
          <a:xfrm>
            <a:off x="807733" y="4068884"/>
            <a:ext cx="5221816" cy="307777"/>
          </a:xfrm>
          <a:ln>
            <a:noFill/>
          </a:ln>
        </p:spPr>
        <p:txBody>
          <a:bodyPr anchor="t"/>
          <a:lstStyle>
            <a:lvl1pPr marL="0" indent="0">
              <a:spcBef>
                <a:spcPts val="0"/>
              </a:spcBef>
              <a:spcAft>
                <a:spcPts val="300"/>
              </a:spcAft>
              <a:buNone/>
              <a:defRPr sz="1400" b="1" baseline="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a:t>Name Here</a:t>
            </a:r>
          </a:p>
        </p:txBody>
      </p:sp>
      <p:sp>
        <p:nvSpPr>
          <p:cNvPr id="79" name="Text Placeholder 8"/>
          <p:cNvSpPr>
            <a:spLocks noGrp="1"/>
          </p:cNvSpPr>
          <p:nvPr>
            <p:ph type="body" sz="quarter" idx="12" hasCustomPrompt="1"/>
          </p:nvPr>
        </p:nvSpPr>
        <p:spPr>
          <a:xfrm>
            <a:off x="807733" y="4298226"/>
            <a:ext cx="5221816" cy="461665"/>
          </a:xfrm>
          <a:ln>
            <a:noFill/>
          </a:ln>
        </p:spPr>
        <p:txBody>
          <a:bodyPr anchor="t"/>
          <a:lstStyle>
            <a:lvl1pPr marL="0" indent="0">
              <a:spcBef>
                <a:spcPts val="0"/>
              </a:spcBef>
              <a:spcAft>
                <a:spcPts val="300"/>
              </a:spcAft>
              <a:buNone/>
              <a:defRPr sz="120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a:t>Title/Department</a:t>
            </a:r>
            <a:br>
              <a:rPr lang="en-US"/>
            </a:br>
            <a:r>
              <a:rPr lang="en-US"/>
              <a:t>Date</a:t>
            </a:r>
          </a:p>
        </p:txBody>
      </p:sp>
      <p:sp>
        <p:nvSpPr>
          <p:cNvPr id="39" name="TextBox 38"/>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sp>
        <p:nvSpPr>
          <p:cNvPr id="36" name="Rectangle 35"/>
          <p:cNvSpPr/>
          <p:nvPr userDrawn="1"/>
        </p:nvSpPr>
        <p:spPr>
          <a:xfrm>
            <a:off x="-1" y="0"/>
            <a:ext cx="9152831" cy="1487714"/>
          </a:xfrm>
          <a:prstGeom prst="rect">
            <a:avLst/>
          </a:prstGeom>
          <a:gradFill flip="none" rotWithShape="1">
            <a:gsLst>
              <a:gs pos="11000">
                <a:srgbClr val="0E1628">
                  <a:lumMod val="0"/>
                  <a:alpha val="72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grpSp>
        <p:nvGrpSpPr>
          <p:cNvPr id="38" name="Group 37"/>
          <p:cNvGrpSpPr/>
          <p:nvPr userDrawn="1"/>
        </p:nvGrpSpPr>
        <p:grpSpPr>
          <a:xfrm>
            <a:off x="7684916" y="225821"/>
            <a:ext cx="1247901" cy="356665"/>
            <a:chOff x="2751138" y="3262313"/>
            <a:chExt cx="4665662" cy="1333500"/>
          </a:xfrm>
          <a:solidFill>
            <a:srgbClr val="FFFFFF"/>
          </a:solidFill>
        </p:grpSpPr>
        <p:sp>
          <p:nvSpPr>
            <p:cNvPr id="40"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1"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9"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0"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1"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2"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3"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4"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5"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5" name="TextBox 34"/>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40000"/>
                    <a:lumOff val="60000"/>
                    <a:alpha val="50000"/>
                  </a:schemeClr>
                </a:solidFill>
                <a:latin typeface="+mn-lt"/>
                <a:ea typeface="+mn-ea"/>
                <a:cs typeface="+mn-cs"/>
              </a:rPr>
              <a:t>© Hitachi, Ltd. 2017. All Rights Reserved</a:t>
            </a:r>
          </a:p>
        </p:txBody>
      </p:sp>
      <p:sp>
        <p:nvSpPr>
          <p:cNvPr id="67" name="TextBox 66"/>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20000"/>
                    <a:lumOff val="80000"/>
                    <a:alpha val="50000"/>
                  </a:schemeClr>
                </a:solidFill>
                <a:latin typeface="+mn-lt"/>
                <a:ea typeface="+mn-ea"/>
                <a:cs typeface="+mn-cs"/>
              </a:rPr>
              <a:t>© Hitachi, Ltd. 2017. All Rights Reserved</a:t>
            </a:r>
          </a:p>
        </p:txBody>
      </p:sp>
      <p:sp>
        <p:nvSpPr>
          <p:cNvPr id="68" name="Rectangle 67"/>
          <p:cNvSpPr/>
          <p:nvPr userDrawn="1"/>
        </p:nvSpPr>
        <p:spPr>
          <a:xfrm>
            <a:off x="264160" y="4911122"/>
            <a:ext cx="5425440" cy="215444"/>
          </a:xfrm>
          <a:prstGeom prst="rect">
            <a:avLst/>
          </a:prstGeom>
        </p:spPr>
        <p:txBody>
          <a:bodyPr wrap="square">
            <a:spAutoFit/>
          </a:bodyPr>
          <a:lstStyle/>
          <a:p>
            <a:pPr marL="0" algn="l" defTabSz="914400" rtl="0" eaLnBrk="1" latinLnBrk="0" hangingPunct="1">
              <a:lnSpc>
                <a:spcPct val="100000"/>
              </a:lnSpc>
            </a:pPr>
            <a:r>
              <a:rPr lang="en-US" sz="800" b="1" kern="1200">
                <a:solidFill>
                  <a:schemeClr val="accent2"/>
                </a:solidFill>
                <a:latin typeface="+mn-lt"/>
                <a:ea typeface="+mn-ea"/>
                <a:cs typeface="+mn-cs"/>
              </a:rPr>
              <a:t>CONFIDENTIAL – For use by Hitachi, Ltd. employees and other audiences under NDA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648200" y="967579"/>
            <a:ext cx="3898900" cy="3684431"/>
          </a:xfrm>
          <a:prstGeom prst="rect">
            <a:avLst/>
          </a:prstGeom>
          <a:noFill/>
          <a:effectLst>
            <a:outerShdw blurRad="50800" dist="38100" dir="5400000" algn="t" rotWithShape="0">
              <a:prstClr val="black">
                <a:alpha val="40000"/>
              </a:prstClr>
            </a:outerShdw>
          </a:effectLst>
        </p:spPr>
        <p:txBody>
          <a:bodyPr/>
          <a:lstStyle/>
          <a:p>
            <a:r>
              <a:rPr lang="en-US"/>
              <a:t>Click icon to add picture</a:t>
            </a:r>
            <a:endParaRPr lang="en-US" dirty="0"/>
          </a:p>
        </p:txBody>
      </p:sp>
      <p:sp>
        <p:nvSpPr>
          <p:cNvPr id="10" name="Text Placeholder 53"/>
          <p:cNvSpPr>
            <a:spLocks noGrp="1"/>
          </p:cNvSpPr>
          <p:nvPr>
            <p:ph idx="1" hasCustomPrompt="1"/>
          </p:nvPr>
        </p:nvSpPr>
        <p:spPr>
          <a:xfrm>
            <a:off x="264160" y="967575"/>
            <a:ext cx="4130040"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pic>
        <p:nvPicPr>
          <p:cNvPr id="66" name="Picture 6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9152831" cy="5143500"/>
          </a:xfrm>
          <a:prstGeom prst="rect">
            <a:avLst/>
          </a:prstGeom>
        </p:spPr>
      </p:pic>
      <p:sp>
        <p:nvSpPr>
          <p:cNvPr id="37" name="Rectangle 36"/>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39" name="TextBox 38"/>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sp>
        <p:nvSpPr>
          <p:cNvPr id="36" name="Rectangle 35"/>
          <p:cNvSpPr/>
          <p:nvPr userDrawn="1"/>
        </p:nvSpPr>
        <p:spPr>
          <a:xfrm>
            <a:off x="-1" y="0"/>
            <a:ext cx="9152831" cy="1487714"/>
          </a:xfrm>
          <a:prstGeom prst="rect">
            <a:avLst/>
          </a:prstGeom>
          <a:gradFill flip="none" rotWithShape="1">
            <a:gsLst>
              <a:gs pos="11000">
                <a:srgbClr val="0E1628">
                  <a:lumMod val="0"/>
                  <a:alpha val="72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35" name="Title 1"/>
          <p:cNvSpPr>
            <a:spLocks noGrp="1"/>
          </p:cNvSpPr>
          <p:nvPr>
            <p:ph type="ctrTitle" hasCustomPrompt="1"/>
          </p:nvPr>
        </p:nvSpPr>
        <p:spPr>
          <a:xfrm>
            <a:off x="807734" y="2296200"/>
            <a:ext cx="7653702" cy="430887"/>
          </a:xfrm>
          <a:prstGeom prst="rect">
            <a:avLst/>
          </a:prstGeom>
          <a:effectLst/>
        </p:spPr>
        <p:txBody>
          <a:bodyPr anchor="t">
            <a:spAutoFit/>
          </a:bodyPr>
          <a:lstStyle>
            <a:lvl1pPr>
              <a:lnSpc>
                <a:spcPct val="100000"/>
              </a:lnSpc>
              <a:defRPr sz="2800" b="1" cap="none" baseline="0">
                <a:solidFill>
                  <a:schemeClr val="bg1"/>
                </a:solidFill>
                <a:latin typeface="+mn-lt"/>
              </a:defRPr>
            </a:lvl1pPr>
          </a:lstStyle>
          <a:p>
            <a:r>
              <a:rPr lang="en-US"/>
              <a:t>Thank You</a:t>
            </a:r>
          </a:p>
        </p:txBody>
      </p:sp>
      <p:grpSp>
        <p:nvGrpSpPr>
          <p:cNvPr id="67" name="Group 66"/>
          <p:cNvGrpSpPr/>
          <p:nvPr userDrawn="1"/>
        </p:nvGrpSpPr>
        <p:grpSpPr>
          <a:xfrm>
            <a:off x="7684916" y="225821"/>
            <a:ext cx="1247901" cy="356665"/>
            <a:chOff x="2751138" y="3262313"/>
            <a:chExt cx="4665662" cy="1333500"/>
          </a:xfrm>
          <a:solidFill>
            <a:srgbClr val="FFFFFF"/>
          </a:solidFill>
        </p:grpSpPr>
        <p:sp>
          <p:nvSpPr>
            <p:cNvPr id="68"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9"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0"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1"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2"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3"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4"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5"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6"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7"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8"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0"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1"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2"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3"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4"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5"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6"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7"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8"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9"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90"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91"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2" name="TextBox 31"/>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20000"/>
                    <a:lumOff val="8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9152832" cy="5143501"/>
          </a:xfrm>
          <a:prstGeom prst="rect">
            <a:avLst/>
          </a:prstGeom>
        </p:spPr>
      </p:pic>
      <p:sp>
        <p:nvSpPr>
          <p:cNvPr id="133" name="Rectangle 132"/>
          <p:cNvSpPr/>
          <p:nvPr userDrawn="1"/>
        </p:nvSpPr>
        <p:spPr>
          <a:xfrm>
            <a:off x="-1" y="0"/>
            <a:ext cx="9152831" cy="1145894"/>
          </a:xfrm>
          <a:prstGeom prst="rect">
            <a:avLst/>
          </a:prstGeom>
          <a:gradFill flip="none" rotWithShape="1">
            <a:gsLst>
              <a:gs pos="0">
                <a:srgbClr val="0E1628">
                  <a:alpha val="40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152" name="Rectangle 151"/>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154" name="Title 1"/>
          <p:cNvSpPr>
            <a:spLocks noGrp="1"/>
          </p:cNvSpPr>
          <p:nvPr>
            <p:ph type="ctrTitle" hasCustomPrompt="1"/>
          </p:nvPr>
        </p:nvSpPr>
        <p:spPr>
          <a:xfrm>
            <a:off x="807734" y="2296200"/>
            <a:ext cx="7653702" cy="430887"/>
          </a:xfrm>
          <a:prstGeom prst="rect">
            <a:avLst/>
          </a:prstGeom>
          <a:effectLst/>
        </p:spPr>
        <p:txBody>
          <a:bodyPr anchor="t">
            <a:spAutoFit/>
          </a:bodyPr>
          <a:lstStyle>
            <a:lvl1pPr>
              <a:lnSpc>
                <a:spcPct val="100000"/>
              </a:lnSpc>
              <a:defRPr sz="2800" b="1" cap="none" baseline="0">
                <a:solidFill>
                  <a:schemeClr val="bg1"/>
                </a:solidFill>
                <a:latin typeface="+mn-lt"/>
              </a:defRPr>
            </a:lvl1pPr>
          </a:lstStyle>
          <a:p>
            <a:r>
              <a:rPr lang="en-US"/>
              <a:t>Thank You</a:t>
            </a:r>
          </a:p>
        </p:txBody>
      </p:sp>
      <p:sp>
        <p:nvSpPr>
          <p:cNvPr id="158" name="TextBox 157"/>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grpSp>
        <p:nvGrpSpPr>
          <p:cNvPr id="61" name="Group 60"/>
          <p:cNvGrpSpPr/>
          <p:nvPr userDrawn="1"/>
        </p:nvGrpSpPr>
        <p:grpSpPr>
          <a:xfrm>
            <a:off x="7684916" y="225821"/>
            <a:ext cx="1247901" cy="356665"/>
            <a:chOff x="2751138" y="3262313"/>
            <a:chExt cx="4665662" cy="1333500"/>
          </a:xfrm>
          <a:solidFill>
            <a:srgbClr val="FFFFFF"/>
          </a:solidFill>
        </p:grpSpPr>
        <p:sp>
          <p:nvSpPr>
            <p:cNvPr id="62"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3"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4"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5"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6"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7"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8"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9"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0"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1"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2"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3"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4"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5"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6"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7"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8"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9"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0"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1"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2"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3"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4"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2" name="TextBox 31"/>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20000"/>
                    <a:lumOff val="8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3" name="図 2" descr="ea60_010_030_dmac [更新済み].wmf"/>
          <p:cNvPicPr preferRelativeResize="0">
            <a:picLocks noChangeAspect="1"/>
          </p:cNvPicPr>
          <p:nvPr/>
        </p:nvPicPr>
        <p:blipFill>
          <a:blip r:embed="rId2" cstate="screen"/>
          <a:stretch>
            <a:fillRect/>
          </a:stretch>
        </p:blipFill>
        <p:spPr bwMode="gray">
          <a:xfrm>
            <a:off x="3226003" y="2167156"/>
            <a:ext cx="2691994" cy="772380"/>
          </a:xfrm>
          <a:prstGeom prst="rect">
            <a:avLst/>
          </a:prstGeom>
        </p:spPr>
      </p:pic>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6" name="図 2" descr="ea60_010_030_dmac [更新済み].wmf"/>
          <p:cNvPicPr preferRelativeResize="0">
            <a:picLocks noChangeAspect="1"/>
          </p:cNvPicPr>
          <p:nvPr userDrawn="1"/>
        </p:nvPicPr>
        <p:blipFill>
          <a:blip r:embed="rId2" cstate="screen"/>
          <a:stretch>
            <a:fillRect/>
          </a:stretch>
        </p:blipFill>
        <p:spPr bwMode="gray">
          <a:xfrm>
            <a:off x="3226003" y="2167156"/>
            <a:ext cx="2691994" cy="77238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4161" y="-35786"/>
            <a:ext cx="6520607" cy="732441"/>
          </a:xfrm>
        </p:spPr>
        <p:txBody>
          <a:bodyPr/>
          <a:lstStyle/>
          <a:p>
            <a:r>
              <a:rPr lang="en-US" dirty="0"/>
              <a:t>Click to edit Master title style</a:t>
            </a:r>
          </a:p>
        </p:txBody>
      </p:sp>
      <p:sp>
        <p:nvSpPr>
          <p:cNvPr id="3" name="Text Placeholder 53"/>
          <p:cNvSpPr>
            <a:spLocks noGrp="1"/>
          </p:cNvSpPr>
          <p:nvPr>
            <p:ph idx="1" hasCustomPrompt="1"/>
          </p:nvPr>
        </p:nvSpPr>
        <p:spPr>
          <a:xfrm>
            <a:off x="264161" y="967576"/>
            <a:ext cx="8584006" cy="1805110"/>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0"/>
          </p:nvPr>
        </p:nvSpPr>
        <p:spPr>
          <a:xfrm>
            <a:off x="263526" y="440465"/>
            <a:ext cx="6521450" cy="338554"/>
          </a:xfrm>
        </p:spPr>
        <p:txBody>
          <a:bodyPr/>
          <a:lstStyle>
            <a:lvl1pPr>
              <a:buNone/>
              <a:defRPr sz="160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18299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hank You Slide">
    <p:bg>
      <p:bgRef idx="1002">
        <a:schemeClr val="bg1"/>
      </p:bgRef>
    </p:bg>
    <p:spTree>
      <p:nvGrpSpPr>
        <p:cNvPr id="1" name=""/>
        <p:cNvGrpSpPr/>
        <p:nvPr/>
      </p:nvGrpSpPr>
      <p:grpSpPr>
        <a:xfrm>
          <a:off x="0" y="0"/>
          <a:ext cx="0" cy="0"/>
          <a:chOff x="0" y="0"/>
          <a:chExt cx="0" cy="0"/>
        </a:xfrm>
      </p:grpSpPr>
      <p:sp>
        <p:nvSpPr>
          <p:cNvPr id="46" name="Rectangle 45"/>
          <p:cNvSpPr/>
          <p:nvPr userDrawn="1"/>
        </p:nvSpPr>
        <p:spPr>
          <a:xfrm>
            <a:off x="0" y="0"/>
            <a:ext cx="9144000" cy="5143500"/>
          </a:xfrm>
          <a:prstGeom prst="rect">
            <a:avLst/>
          </a:prstGeom>
          <a:solidFill>
            <a:srgbClr val="122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pic>
        <p:nvPicPr>
          <p:cNvPr id="48" name="Picture 47" descr="sapphire-swirl.png"/>
          <p:cNvPicPr>
            <a:picLocks noChangeAspect="1"/>
          </p:cNvPicPr>
          <p:nvPr userDrawn="1"/>
        </p:nvPicPr>
        <p:blipFill rotWithShape="1">
          <a:blip r:embed="rId2" cstate="screen">
            <a:alphaModFix/>
            <a:lum/>
            <a:extLst>
              <a:ext uri="{28A0092B-C50C-407E-A947-70E740481C1C}">
                <a14:useLocalDpi xmlns:a14="http://schemas.microsoft.com/office/drawing/2010/main"/>
              </a:ext>
            </a:extLst>
          </a:blip>
          <a:srcRect/>
          <a:stretch/>
        </p:blipFill>
        <p:spPr>
          <a:xfrm>
            <a:off x="-1" y="0"/>
            <a:ext cx="3660247" cy="5143500"/>
          </a:xfrm>
          <a:prstGeom prst="rect">
            <a:avLst/>
          </a:prstGeom>
        </p:spPr>
      </p:pic>
      <p:sp>
        <p:nvSpPr>
          <p:cNvPr id="39" name="Title 1"/>
          <p:cNvSpPr>
            <a:spLocks noGrp="1"/>
          </p:cNvSpPr>
          <p:nvPr>
            <p:ph type="ctrTitle" hasCustomPrompt="1"/>
          </p:nvPr>
        </p:nvSpPr>
        <p:spPr>
          <a:xfrm>
            <a:off x="4047068" y="1957367"/>
            <a:ext cx="4813594" cy="1453141"/>
          </a:xfrm>
          <a:prstGeom prst="rect">
            <a:avLst/>
          </a:prstGeom>
          <a:effectLst/>
        </p:spPr>
        <p:txBody>
          <a:bodyPr anchor="b">
            <a:noAutofit/>
          </a:bodyPr>
          <a:lstStyle>
            <a:lvl1pPr>
              <a:lnSpc>
                <a:spcPct val="100000"/>
              </a:lnSpc>
              <a:defRPr sz="4800" b="1" cap="none" baseline="0">
                <a:solidFill>
                  <a:srgbClr val="FFFFFF"/>
                </a:solidFill>
                <a:latin typeface="+mn-lt"/>
              </a:defRPr>
            </a:lvl1pPr>
          </a:lstStyle>
          <a:p>
            <a:r>
              <a:rPr lang="en-US" dirty="0"/>
              <a:t>Title placeholder</a:t>
            </a:r>
          </a:p>
        </p:txBody>
      </p:sp>
      <p:pic>
        <p:nvPicPr>
          <p:cNvPr id="44" name="Picture 43" descr="pentaho HGC logo white.ai"/>
          <p:cNvPicPr>
            <a:picLocks noChangeAspect="1"/>
          </p:cNvPicPr>
          <p:nvPr userDrawn="1"/>
        </p:nvPicPr>
        <p:blipFill>
          <a:blip r:embed="rId3" cstate="screen">
            <a:extLst>
              <a:ext uri="{28A0092B-C50C-407E-A947-70E740481C1C}">
                <a14:useLocalDpi xmlns:a14="http://schemas.microsoft.com/office/drawing/2010/main"/>
              </a:ext>
            </a:extLst>
          </a:blip>
          <a:srcRect l="6774" t="23661" r="16452" b="30172"/>
          <a:stretch>
            <a:fillRect/>
          </a:stretch>
        </p:blipFill>
        <p:spPr>
          <a:xfrm>
            <a:off x="6158335" y="370513"/>
            <a:ext cx="2630065" cy="775473"/>
          </a:xfrm>
          <a:prstGeom prst="rect">
            <a:avLst/>
          </a:prstGeom>
        </p:spPr>
      </p:pic>
    </p:spTree>
    <p:extLst>
      <p:ext uri="{BB962C8B-B14F-4D97-AF65-F5344CB8AC3E}">
        <p14:creationId xmlns:p14="http://schemas.microsoft.com/office/powerpoint/2010/main" val="3967287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Divider Slide 3">
    <p:spTree>
      <p:nvGrpSpPr>
        <p:cNvPr id="1" name=""/>
        <p:cNvGrpSpPr/>
        <p:nvPr/>
      </p:nvGrpSpPr>
      <p:grpSpPr>
        <a:xfrm>
          <a:off x="0" y="0"/>
          <a:ext cx="0" cy="0"/>
          <a:chOff x="0" y="0"/>
          <a:chExt cx="0" cy="0"/>
        </a:xfrm>
      </p:grpSpPr>
      <p:sp>
        <p:nvSpPr>
          <p:cNvPr id="51" name="Rectangle 50"/>
          <p:cNvSpPr/>
          <p:nvPr userDrawn="1"/>
        </p:nvSpPr>
        <p:spPr>
          <a:xfrm>
            <a:off x="0" y="1206501"/>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ysClr val="windowText" lastClr="000000"/>
              </a:solidFill>
              <a:effectLst/>
              <a:uLnTx/>
              <a:uFillTx/>
              <a:latin typeface="+mj-lt"/>
            </a:endParaRPr>
          </a:p>
        </p:txBody>
      </p:sp>
      <p:sp>
        <p:nvSpPr>
          <p:cNvPr id="53" name="Title 1"/>
          <p:cNvSpPr>
            <a:spLocks noGrp="1"/>
          </p:cNvSpPr>
          <p:nvPr>
            <p:ph type="ctrTitle" hasCustomPrompt="1"/>
          </p:nvPr>
        </p:nvSpPr>
        <p:spPr>
          <a:xfrm>
            <a:off x="4047069" y="1627168"/>
            <a:ext cx="4633157" cy="1453141"/>
          </a:xfrm>
          <a:prstGeom prst="rect">
            <a:avLst/>
          </a:prstGeom>
          <a:effectLst/>
        </p:spPr>
        <p:txBody>
          <a:bodyPr anchor="b">
            <a:noAutofit/>
          </a:bodyPr>
          <a:lstStyle>
            <a:lvl1pPr>
              <a:lnSpc>
                <a:spcPct val="100000"/>
              </a:lnSpc>
              <a:defRPr sz="3600" b="1" cap="none" baseline="0">
                <a:solidFill>
                  <a:schemeClr val="bg1"/>
                </a:solidFill>
                <a:latin typeface="+mn-lt"/>
              </a:defRPr>
            </a:lvl1pPr>
          </a:lstStyle>
          <a:p>
            <a:r>
              <a:rPr lang="en-US" dirty="0"/>
              <a:t>Title placeholder</a:t>
            </a:r>
          </a:p>
        </p:txBody>
      </p:sp>
      <p:sp>
        <p:nvSpPr>
          <p:cNvPr id="54" name="Subtitle 2"/>
          <p:cNvSpPr>
            <a:spLocks noGrp="1"/>
          </p:cNvSpPr>
          <p:nvPr>
            <p:ph type="subTitle" idx="1" hasCustomPrompt="1"/>
          </p:nvPr>
        </p:nvSpPr>
        <p:spPr>
          <a:xfrm>
            <a:off x="4047078" y="3299835"/>
            <a:ext cx="4633157" cy="507831"/>
          </a:xfrm>
          <a:prstGeom prst="rect">
            <a:avLst/>
          </a:prstGeom>
          <a:effectLst/>
        </p:spPr>
        <p:txBody>
          <a:bodyPr/>
          <a:lstStyle>
            <a:lvl1pPr marL="0" marR="0" indent="0" algn="l" defTabSz="685800" rtl="0" eaLnBrk="1" fontAlgn="auto" latinLnBrk="0" hangingPunct="1">
              <a:lnSpc>
                <a:spcPct val="100000"/>
              </a:lnSpc>
              <a:spcBef>
                <a:spcPts val="0"/>
              </a:spcBef>
              <a:spcAft>
                <a:spcPts val="0"/>
              </a:spcAft>
              <a:buClr>
                <a:schemeClr val="accent2"/>
              </a:buClr>
              <a:buSzTx/>
              <a:buFont typeface="Wingdings" charset="2"/>
              <a:buNone/>
              <a:tabLst/>
              <a:defRPr sz="1350" cap="none" baseline="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Subtitle placeholder</a:t>
            </a:r>
          </a:p>
          <a:p>
            <a:r>
              <a:rPr lang="en-US" dirty="0"/>
              <a:t>Subtitle placeholder</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47123" b="9644"/>
          <a:stretch/>
        </p:blipFill>
        <p:spPr>
          <a:xfrm>
            <a:off x="2" y="397575"/>
            <a:ext cx="3494225" cy="4745927"/>
          </a:xfrm>
          <a:prstGeom prst="rect">
            <a:avLst/>
          </a:prstGeom>
        </p:spPr>
      </p:pic>
      <p:pic>
        <p:nvPicPr>
          <p:cNvPr id="44" name="Picture 43" descr="pentaho HGC logo CMYK.ai"/>
          <p:cNvPicPr>
            <a:picLocks noChangeAspect="1"/>
          </p:cNvPicPr>
          <p:nvPr userDrawn="1"/>
        </p:nvPicPr>
        <p:blipFill>
          <a:blip r:embed="rId3" cstate="screen">
            <a:extLst>
              <a:ext uri="{28A0092B-C50C-407E-A947-70E740481C1C}">
                <a14:useLocalDpi xmlns:a14="http://schemas.microsoft.com/office/drawing/2010/main"/>
              </a:ext>
            </a:extLst>
          </a:blip>
          <a:srcRect l="8065" t="26645" r="16774" b="31500"/>
          <a:stretch>
            <a:fillRect/>
          </a:stretch>
        </p:blipFill>
        <p:spPr>
          <a:xfrm>
            <a:off x="6202786" y="236389"/>
            <a:ext cx="2574407" cy="702933"/>
          </a:xfrm>
          <a:prstGeom prst="rect">
            <a:avLst/>
          </a:prstGeom>
        </p:spPr>
      </p:pic>
    </p:spTree>
    <p:extLst>
      <p:ext uri="{BB962C8B-B14F-4D97-AF65-F5344CB8AC3E}">
        <p14:creationId xmlns:p14="http://schemas.microsoft.com/office/powerpoint/2010/main" val="202710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Slide Title (no text) blu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slide title</a:t>
            </a:r>
          </a:p>
        </p:txBody>
      </p:sp>
      <p:sp>
        <p:nvSpPr>
          <p:cNvPr id="5" name="Slide Number Placeholder 4"/>
          <p:cNvSpPr>
            <a:spLocks noGrp="1"/>
          </p:cNvSpPr>
          <p:nvPr>
            <p:ph type="sldNum" sz="quarter" idx="12"/>
          </p:nvPr>
        </p:nvSpPr>
        <p:spPr>
          <a:xfrm>
            <a:off x="128016" y="4901184"/>
            <a:ext cx="201168" cy="118872"/>
          </a:xfrm>
          <a:prstGeom prst="rect">
            <a:avLst/>
          </a:prstGeom>
        </p:spPr>
        <p:txBody>
          <a:bodyPr/>
          <a:lstStyle/>
          <a:p>
            <a:fld id="{8DD12CE4-ABFD-FE4C-935E-612D8D3FA760}" type="slidenum">
              <a:rPr lang="en-US" smtClean="0"/>
              <a:t>‹#›</a:t>
            </a:fld>
            <a:endParaRPr lang="en-US"/>
          </a:p>
        </p:txBody>
      </p:sp>
      <p:sp>
        <p:nvSpPr>
          <p:cNvPr id="3" name="Footer Placeholder 2"/>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809372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lide Title (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a:xfrm>
            <a:off x="329184" y="4672584"/>
            <a:ext cx="7580375" cy="356616"/>
          </a:xfrm>
          <a:prstGeom prst="rect">
            <a:avLst/>
          </a:prstGeom>
        </p:spPr>
        <p:txBody>
          <a:bodyPr/>
          <a:lstStyle/>
          <a:p>
            <a:endParaRPr lang="en-US" dirty="0"/>
          </a:p>
        </p:txBody>
      </p:sp>
      <p:sp>
        <p:nvSpPr>
          <p:cNvPr id="7" name="Slide Number Placeholder 6"/>
          <p:cNvSpPr>
            <a:spLocks noGrp="1"/>
          </p:cNvSpPr>
          <p:nvPr>
            <p:ph type="sldNum" sz="quarter" idx="12"/>
          </p:nvPr>
        </p:nvSpPr>
        <p:spPr>
          <a:xfrm>
            <a:off x="128016" y="4901184"/>
            <a:ext cx="201168" cy="128016"/>
          </a:xfrm>
          <a:prstGeom prst="rect">
            <a:avLst/>
          </a:prstGeom>
        </p:spPr>
        <p:txBody>
          <a:bodyPr/>
          <a:lstStyle/>
          <a:p>
            <a:fld id="{D3324C86-0FAB-A74B-999B-09FA9FC16FB0}" type="slidenum">
              <a:t>‹#›</a:t>
            </a:fld>
            <a:endParaRPr lang="en-US" dirty="0"/>
          </a:p>
        </p:txBody>
      </p:sp>
    </p:spTree>
    <p:extLst>
      <p:ext uri="{BB962C8B-B14F-4D97-AF65-F5344CB8AC3E}">
        <p14:creationId xmlns:p14="http://schemas.microsoft.com/office/powerpoint/2010/main" val="1422198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Divider Slide 1">
    <p:spTree>
      <p:nvGrpSpPr>
        <p:cNvPr id="1" name=""/>
        <p:cNvGrpSpPr/>
        <p:nvPr/>
      </p:nvGrpSpPr>
      <p:grpSpPr>
        <a:xfrm>
          <a:off x="0" y="0"/>
          <a:ext cx="0" cy="0"/>
          <a:chOff x="0" y="0"/>
          <a:chExt cx="0" cy="0"/>
        </a:xfrm>
      </p:grpSpPr>
      <p:sp>
        <p:nvSpPr>
          <p:cNvPr id="4" name="Rectangle 3"/>
          <p:cNvSpPr/>
          <p:nvPr userDrawn="1"/>
        </p:nvSpPr>
        <p:spPr>
          <a:xfrm>
            <a:off x="0" y="1206501"/>
            <a:ext cx="9144000" cy="3937000"/>
          </a:xfrm>
          <a:prstGeom prst="rect">
            <a:avLst/>
          </a:prstGeom>
          <a:solidFill>
            <a:srgbClr val="0947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itle 1"/>
          <p:cNvSpPr>
            <a:spLocks noGrp="1"/>
          </p:cNvSpPr>
          <p:nvPr>
            <p:ph type="ctrTitle" hasCustomPrompt="1"/>
          </p:nvPr>
        </p:nvSpPr>
        <p:spPr>
          <a:xfrm>
            <a:off x="4047068" y="1627167"/>
            <a:ext cx="4633157" cy="1453141"/>
          </a:xfrm>
          <a:prstGeom prst="rect">
            <a:avLst/>
          </a:prstGeom>
          <a:effectLst/>
        </p:spPr>
        <p:txBody>
          <a:bodyPr anchor="b">
            <a:noAutofit/>
          </a:bodyPr>
          <a:lstStyle>
            <a:lvl1pPr>
              <a:lnSpc>
                <a:spcPct val="100000"/>
              </a:lnSpc>
              <a:defRPr sz="4800" b="1" cap="none" baseline="0">
                <a:solidFill>
                  <a:schemeClr val="bg1"/>
                </a:solidFill>
                <a:latin typeface="+mn-lt"/>
              </a:defRPr>
            </a:lvl1pPr>
          </a:lstStyle>
          <a:p>
            <a:r>
              <a:rPr lang="en-US" dirty="0"/>
              <a:t>Title placeholder</a:t>
            </a:r>
          </a:p>
        </p:txBody>
      </p:sp>
      <p:sp>
        <p:nvSpPr>
          <p:cNvPr id="6" name="Subtitle 2"/>
          <p:cNvSpPr>
            <a:spLocks noGrp="1"/>
          </p:cNvSpPr>
          <p:nvPr>
            <p:ph type="subTitle" idx="1" hasCustomPrompt="1"/>
          </p:nvPr>
        </p:nvSpPr>
        <p:spPr>
          <a:xfrm>
            <a:off x="4047077" y="3299834"/>
            <a:ext cx="4633157" cy="646331"/>
          </a:xfrm>
          <a:prstGeom prst="rect">
            <a:avLst/>
          </a:prstGeom>
          <a:effectLst/>
        </p:spPr>
        <p:txBody>
          <a:bodyPr/>
          <a:lstStyle>
            <a:lvl1pPr marL="0" marR="0" indent="0" algn="l" defTabSz="914378"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Subtitle placeholder</a:t>
            </a:r>
          </a:p>
          <a:p>
            <a:r>
              <a:rPr lang="en-US" dirty="0"/>
              <a:t>Subtitle placeholder</a:t>
            </a:r>
          </a:p>
        </p:txBody>
      </p:sp>
      <p:pic>
        <p:nvPicPr>
          <p:cNvPr id="3" name="Picture 2" descr="Dash.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316276"/>
            <a:ext cx="3617580" cy="4839926"/>
          </a:xfrm>
          <a:prstGeom prst="rect">
            <a:avLst/>
          </a:prstGeom>
        </p:spPr>
      </p:pic>
      <p:pic>
        <p:nvPicPr>
          <p:cNvPr id="43" name="Picture 42" descr="pentaho HGC logo CMYK.ai"/>
          <p:cNvPicPr>
            <a:picLocks noChangeAspect="1"/>
          </p:cNvPicPr>
          <p:nvPr userDrawn="1"/>
        </p:nvPicPr>
        <p:blipFill>
          <a:blip r:embed="rId3"/>
          <a:srcRect l="8065" t="26645" r="16774" b="31500"/>
          <a:stretch>
            <a:fillRect/>
          </a:stretch>
        </p:blipFill>
        <p:spPr>
          <a:xfrm>
            <a:off x="6202785" y="236389"/>
            <a:ext cx="2574407" cy="702933"/>
          </a:xfrm>
          <a:prstGeom prst="rect">
            <a:avLst/>
          </a:prstGeom>
        </p:spPr>
      </p:pic>
    </p:spTree>
    <p:extLst>
      <p:ext uri="{BB962C8B-B14F-4D97-AF65-F5344CB8AC3E}">
        <p14:creationId xmlns:p14="http://schemas.microsoft.com/office/powerpoint/2010/main" val="424152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9152832" cy="5143501"/>
          </a:xfrm>
          <a:prstGeom prst="rect">
            <a:avLst/>
          </a:prstGeom>
        </p:spPr>
      </p:pic>
      <p:sp>
        <p:nvSpPr>
          <p:cNvPr id="133" name="Rectangle 132"/>
          <p:cNvSpPr/>
          <p:nvPr userDrawn="1"/>
        </p:nvSpPr>
        <p:spPr>
          <a:xfrm>
            <a:off x="-1" y="0"/>
            <a:ext cx="9152831" cy="1145894"/>
          </a:xfrm>
          <a:prstGeom prst="rect">
            <a:avLst/>
          </a:prstGeom>
          <a:gradFill flip="none" rotWithShape="1">
            <a:gsLst>
              <a:gs pos="0">
                <a:srgbClr val="0E1628">
                  <a:alpha val="40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152" name="Rectangle 151"/>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153" name="Subtitle 2"/>
          <p:cNvSpPr>
            <a:spLocks noGrp="1"/>
          </p:cNvSpPr>
          <p:nvPr>
            <p:ph type="subTitle" idx="1" hasCustomPrompt="1"/>
          </p:nvPr>
        </p:nvSpPr>
        <p:spPr>
          <a:xfrm>
            <a:off x="807734" y="3170478"/>
            <a:ext cx="7653702"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placeholder</a:t>
            </a:r>
          </a:p>
          <a:p>
            <a:r>
              <a:rPr lang="en-US"/>
              <a:t>Subtitle placeholder</a:t>
            </a:r>
          </a:p>
        </p:txBody>
      </p:sp>
      <p:sp>
        <p:nvSpPr>
          <p:cNvPr id="154"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2 Line Hitachi Title Slide Placeholder </a:t>
            </a:r>
            <a:br>
              <a:rPr lang="en-US"/>
            </a:br>
            <a:r>
              <a:rPr lang="en-US"/>
              <a:t>2 Line Hitachi Title Slide Placeholder</a:t>
            </a:r>
          </a:p>
        </p:txBody>
      </p:sp>
      <p:sp>
        <p:nvSpPr>
          <p:cNvPr id="155" name="Text Placeholder 6"/>
          <p:cNvSpPr>
            <a:spLocks noGrp="1"/>
          </p:cNvSpPr>
          <p:nvPr>
            <p:ph type="body" sz="quarter" idx="11" hasCustomPrompt="1"/>
          </p:nvPr>
        </p:nvSpPr>
        <p:spPr>
          <a:xfrm>
            <a:off x="807733" y="4068884"/>
            <a:ext cx="5221816" cy="307777"/>
          </a:xfrm>
          <a:ln>
            <a:noFill/>
          </a:ln>
        </p:spPr>
        <p:txBody>
          <a:bodyPr anchor="t"/>
          <a:lstStyle>
            <a:lvl1pPr marL="0" indent="0">
              <a:spcBef>
                <a:spcPts val="0"/>
              </a:spcBef>
              <a:spcAft>
                <a:spcPts val="300"/>
              </a:spcAft>
              <a:buNone/>
              <a:defRPr sz="1400" b="1" baseline="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a:t>Name Here</a:t>
            </a:r>
          </a:p>
        </p:txBody>
      </p:sp>
      <p:sp>
        <p:nvSpPr>
          <p:cNvPr id="156" name="Text Placeholder 8"/>
          <p:cNvSpPr>
            <a:spLocks noGrp="1"/>
          </p:cNvSpPr>
          <p:nvPr>
            <p:ph type="body" sz="quarter" idx="12" hasCustomPrompt="1"/>
          </p:nvPr>
        </p:nvSpPr>
        <p:spPr>
          <a:xfrm>
            <a:off x="807733" y="4298226"/>
            <a:ext cx="5221816" cy="461665"/>
          </a:xfrm>
          <a:ln>
            <a:noFill/>
          </a:ln>
        </p:spPr>
        <p:txBody>
          <a:bodyPr anchor="t"/>
          <a:lstStyle>
            <a:lvl1pPr marL="0" indent="0">
              <a:spcBef>
                <a:spcPts val="0"/>
              </a:spcBef>
              <a:spcAft>
                <a:spcPts val="300"/>
              </a:spcAft>
              <a:buNone/>
              <a:defRPr sz="1200">
                <a:solidFill>
                  <a:schemeClr val="bg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a:t>Title/Department</a:t>
            </a:r>
            <a:br>
              <a:rPr lang="en-US"/>
            </a:br>
            <a:r>
              <a:rPr lang="en-US"/>
              <a:t>Date</a:t>
            </a:r>
          </a:p>
        </p:txBody>
      </p:sp>
      <p:sp>
        <p:nvSpPr>
          <p:cNvPr id="158" name="TextBox 157"/>
          <p:cNvSpPr txBox="1"/>
          <p:nvPr userDrawn="1"/>
        </p:nvSpPr>
        <p:spPr>
          <a:xfrm>
            <a:off x="1611" y="4915450"/>
            <a:ext cx="312906"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grpSp>
        <p:nvGrpSpPr>
          <p:cNvPr id="60" name="Group 59"/>
          <p:cNvGrpSpPr/>
          <p:nvPr userDrawn="1"/>
        </p:nvGrpSpPr>
        <p:grpSpPr>
          <a:xfrm>
            <a:off x="7684916" y="225821"/>
            <a:ext cx="1247901" cy="356665"/>
            <a:chOff x="2751138" y="3262313"/>
            <a:chExt cx="4665662" cy="1333500"/>
          </a:xfrm>
          <a:solidFill>
            <a:srgbClr val="FFFFFF"/>
          </a:solidFill>
        </p:grpSpPr>
        <p:sp>
          <p:nvSpPr>
            <p:cNvPr id="61"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2"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3"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4"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5"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6"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7"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8"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69"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7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8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36" name="TextBox 35"/>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xfrm>
            <a:off x="245532" y="214312"/>
            <a:ext cx="8669867" cy="733955"/>
          </a:xfrm>
          <a:prstGeom prst="rect">
            <a:avLst/>
          </a:prstGeom>
        </p:spPr>
        <p:txBody>
          <a:bodyPr lIns="34290" tIns="17145" rIns="34290" bIns="17145"/>
          <a:lstStyle>
            <a:lvl1pPr algn="l">
              <a:defRPr b="1">
                <a:latin typeface="+mj-lt"/>
              </a:defRPr>
            </a:lvl1pPr>
          </a:lstStyle>
          <a:p>
            <a:pPr lvl="0">
              <a:defRPr sz="1800">
                <a:solidFill>
                  <a:srgbClr val="000000"/>
                </a:solidFill>
              </a:defRPr>
            </a:pPr>
            <a:r>
              <a:rPr sz="4200" dirty="0">
                <a:solidFill>
                  <a:srgbClr val="FFFFFF"/>
                </a:solidFill>
              </a:rPr>
              <a:t>Title Text</a:t>
            </a:r>
          </a:p>
        </p:txBody>
      </p:sp>
      <p:sp>
        <p:nvSpPr>
          <p:cNvPr id="22" name="Shape 22"/>
          <p:cNvSpPr>
            <a:spLocks noGrp="1"/>
          </p:cNvSpPr>
          <p:nvPr>
            <p:ph type="body" idx="1"/>
          </p:nvPr>
        </p:nvSpPr>
        <p:spPr>
          <a:xfrm>
            <a:off x="245532" y="1366242"/>
            <a:ext cx="4212615" cy="3315147"/>
          </a:xfrm>
          <a:prstGeom prst="rect">
            <a:avLst/>
          </a:prstGeom>
        </p:spPr>
        <p:txBody>
          <a:bodyPr lIns="34290" tIns="17145" rIns="34290" bIns="17145"/>
          <a:lstStyle>
            <a:lvl1pPr marL="193902" indent="-193902">
              <a:spcBef>
                <a:spcPts val="1425"/>
              </a:spcBef>
              <a:buClr>
                <a:schemeClr val="accent1"/>
              </a:buClr>
              <a:buFont typeface="Wingdings" charset="2"/>
              <a:buChar char="§"/>
              <a:defRPr sz="1400"/>
            </a:lvl1pPr>
            <a:lvl2pPr marL="336777" indent="-193902">
              <a:spcBef>
                <a:spcPts val="1425"/>
              </a:spcBef>
              <a:buClr>
                <a:schemeClr val="accent1"/>
              </a:buClr>
              <a:buFont typeface="Wingdings" charset="2"/>
              <a:buChar char="§"/>
              <a:defRPr sz="1400"/>
            </a:lvl2pPr>
            <a:lvl3pPr marL="479652" indent="-193902">
              <a:spcBef>
                <a:spcPts val="1425"/>
              </a:spcBef>
              <a:buClr>
                <a:schemeClr val="accent1"/>
              </a:buClr>
              <a:buFont typeface="Wingdings" charset="2"/>
              <a:buChar char="§"/>
              <a:defRPr sz="1400"/>
            </a:lvl3pPr>
            <a:lvl4pPr marL="622527" indent="-193902">
              <a:spcBef>
                <a:spcPts val="1425"/>
              </a:spcBef>
              <a:buClr>
                <a:schemeClr val="accent1"/>
              </a:buClr>
              <a:buFont typeface="Wingdings" charset="2"/>
              <a:buChar char="§"/>
              <a:defRPr sz="1400"/>
            </a:lvl4pPr>
            <a:lvl5pPr marL="765402" indent="-193902">
              <a:spcBef>
                <a:spcPts val="1425"/>
              </a:spcBef>
              <a:buClr>
                <a:schemeClr val="accent1"/>
              </a:buClr>
              <a:buFont typeface="Wingdings" charset="2"/>
              <a:buChar char="§"/>
              <a:defRPr sz="1400"/>
            </a:lvl5pPr>
          </a:lstStyle>
          <a:p>
            <a:pPr lvl="0">
              <a:defRPr sz="1800">
                <a:solidFill>
                  <a:srgbClr val="000000"/>
                </a:solidFill>
              </a:defRPr>
            </a:pPr>
            <a:r>
              <a:rPr sz="1400" dirty="0">
                <a:solidFill>
                  <a:srgbClr val="FFFFFF"/>
                </a:solidFill>
              </a:rPr>
              <a:t>Body Level One</a:t>
            </a:r>
          </a:p>
          <a:p>
            <a:pPr lvl="1">
              <a:defRPr sz="1800">
                <a:solidFill>
                  <a:srgbClr val="000000"/>
                </a:solidFill>
              </a:defRPr>
            </a:pPr>
            <a:r>
              <a:rPr sz="1400" dirty="0">
                <a:solidFill>
                  <a:srgbClr val="FFFFFF"/>
                </a:solidFill>
              </a:rPr>
              <a:t>Body Level Two</a:t>
            </a:r>
          </a:p>
          <a:p>
            <a:pPr lvl="2">
              <a:defRPr sz="1800">
                <a:solidFill>
                  <a:srgbClr val="000000"/>
                </a:solidFill>
              </a:defRPr>
            </a:pPr>
            <a:r>
              <a:rPr sz="1400" dirty="0">
                <a:solidFill>
                  <a:srgbClr val="FFFFFF"/>
                </a:solidFill>
              </a:rPr>
              <a:t>Body Level Three</a:t>
            </a:r>
          </a:p>
          <a:p>
            <a:pPr lvl="3">
              <a:defRPr sz="1800">
                <a:solidFill>
                  <a:srgbClr val="000000"/>
                </a:solidFill>
              </a:defRPr>
            </a:pPr>
            <a:r>
              <a:rPr sz="1400" dirty="0">
                <a:solidFill>
                  <a:srgbClr val="FFFFFF"/>
                </a:solidFill>
              </a:rPr>
              <a:t>Body Level Four</a:t>
            </a:r>
          </a:p>
          <a:p>
            <a:pPr lvl="4">
              <a:defRPr sz="1800">
                <a:solidFill>
                  <a:srgbClr val="000000"/>
                </a:solidFill>
              </a:defRPr>
            </a:pPr>
            <a:r>
              <a:rPr sz="1400" dirty="0">
                <a:solidFill>
                  <a:srgbClr val="FFFFFF"/>
                </a:solidFill>
              </a:rPr>
              <a:t>Body Level Five</a:t>
            </a:r>
          </a:p>
        </p:txBody>
      </p:sp>
    </p:spTree>
    <p:extLst>
      <p:ext uri="{BB962C8B-B14F-4D97-AF65-F5344CB8AC3E}">
        <p14:creationId xmlns:p14="http://schemas.microsoft.com/office/powerpoint/2010/main" val="2837672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No Flar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28186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pic>
        <p:nvPicPr>
          <p:cNvPr id="66" name="Picture 6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52831" cy="5143500"/>
          </a:xfrm>
          <a:prstGeom prst="rect">
            <a:avLst/>
          </a:prstGeom>
        </p:spPr>
      </p:pic>
      <p:sp>
        <p:nvSpPr>
          <p:cNvPr id="37" name="Rectangle 36"/>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6" name="Subtitle 2"/>
          <p:cNvSpPr>
            <a:spLocks noGrp="1"/>
          </p:cNvSpPr>
          <p:nvPr>
            <p:ph type="subTitle" idx="1" hasCustomPrompt="1"/>
          </p:nvPr>
        </p:nvSpPr>
        <p:spPr>
          <a:xfrm>
            <a:off x="807734" y="3170479"/>
            <a:ext cx="7653702" cy="646331"/>
          </a:xfrm>
          <a:prstGeom prst="rect">
            <a:avLst/>
          </a:prstGeom>
          <a:effectLst/>
        </p:spPr>
        <p:txBody>
          <a:bodyPr/>
          <a:lstStyle>
            <a:lvl1pPr marL="0" marR="0" indent="0" algn="l" defTabSz="914378"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Subtitle placeholder</a:t>
            </a:r>
          </a:p>
          <a:p>
            <a:r>
              <a:rPr lang="en-US"/>
              <a:t>Subtitle placeholder</a:t>
            </a:r>
          </a:p>
        </p:txBody>
      </p:sp>
      <p:sp>
        <p:nvSpPr>
          <p:cNvPr id="57"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2 Line Hitachi Title Slide Placeholder </a:t>
            </a:r>
            <a:br>
              <a:rPr lang="en-US"/>
            </a:br>
            <a:r>
              <a:rPr lang="en-US"/>
              <a:t>2 Line Hitachi Title Slide Placeholder</a:t>
            </a:r>
          </a:p>
        </p:txBody>
      </p:sp>
      <p:sp>
        <p:nvSpPr>
          <p:cNvPr id="58" name="Text Placeholder 6"/>
          <p:cNvSpPr>
            <a:spLocks noGrp="1"/>
          </p:cNvSpPr>
          <p:nvPr>
            <p:ph type="body" sz="quarter" idx="11" hasCustomPrompt="1"/>
          </p:nvPr>
        </p:nvSpPr>
        <p:spPr>
          <a:xfrm>
            <a:off x="807734" y="4068885"/>
            <a:ext cx="5221816" cy="307777"/>
          </a:xfrm>
          <a:ln>
            <a:noFill/>
          </a:ln>
        </p:spPr>
        <p:txBody>
          <a:bodyPr anchor="t"/>
          <a:lstStyle>
            <a:lvl1pPr marL="0" indent="0">
              <a:spcBef>
                <a:spcPts val="0"/>
              </a:spcBef>
              <a:spcAft>
                <a:spcPts val="300"/>
              </a:spcAft>
              <a:buNone/>
              <a:defRPr sz="1400" b="1" baseline="0">
                <a:solidFill>
                  <a:schemeClr val="bg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Name Here</a:t>
            </a:r>
          </a:p>
        </p:txBody>
      </p:sp>
      <p:sp>
        <p:nvSpPr>
          <p:cNvPr id="79" name="Text Placeholder 8"/>
          <p:cNvSpPr>
            <a:spLocks noGrp="1"/>
          </p:cNvSpPr>
          <p:nvPr>
            <p:ph type="body" sz="quarter" idx="12" hasCustomPrompt="1"/>
          </p:nvPr>
        </p:nvSpPr>
        <p:spPr>
          <a:xfrm>
            <a:off x="807734" y="4298227"/>
            <a:ext cx="5221816" cy="461665"/>
          </a:xfrm>
          <a:ln>
            <a:noFill/>
          </a:ln>
        </p:spPr>
        <p:txBody>
          <a:bodyPr anchor="t"/>
          <a:lstStyle>
            <a:lvl1pPr marL="0" indent="0">
              <a:spcBef>
                <a:spcPts val="0"/>
              </a:spcBef>
              <a:spcAft>
                <a:spcPts val="300"/>
              </a:spcAft>
              <a:buNone/>
              <a:defRPr sz="1200">
                <a:solidFill>
                  <a:schemeClr val="bg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Title/Department</a:t>
            </a:r>
            <a:br>
              <a:rPr lang="en-US"/>
            </a:br>
            <a:r>
              <a:rPr lang="en-US"/>
              <a:t>Date</a:t>
            </a:r>
          </a:p>
        </p:txBody>
      </p:sp>
      <p:sp>
        <p:nvSpPr>
          <p:cNvPr id="39" name="TextBox 38"/>
          <p:cNvSpPr txBox="1"/>
          <p:nvPr userDrawn="1"/>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prstClr val="white">
                    <a:alpha val="50000"/>
                  </a:prst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white">
                  <a:alpha val="50000"/>
                </a:prstClr>
              </a:solidFill>
              <a:effectLst/>
              <a:uLnTx/>
              <a:uFillTx/>
              <a:latin typeface="Arial"/>
              <a:ea typeface="+mn-ea"/>
              <a:cs typeface="+mn-cs"/>
            </a:endParaRPr>
          </a:p>
        </p:txBody>
      </p:sp>
      <p:sp>
        <p:nvSpPr>
          <p:cNvPr id="36" name="Rectangle 35"/>
          <p:cNvSpPr/>
          <p:nvPr userDrawn="1"/>
        </p:nvSpPr>
        <p:spPr>
          <a:xfrm>
            <a:off x="0" y="1"/>
            <a:ext cx="9152831" cy="1487714"/>
          </a:xfrm>
          <a:prstGeom prst="rect">
            <a:avLst/>
          </a:prstGeom>
          <a:gradFill flip="none" rotWithShape="1">
            <a:gsLst>
              <a:gs pos="11000">
                <a:srgbClr val="0E1628">
                  <a:lumMod val="0"/>
                  <a:alpha val="72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38" name="Group 37"/>
          <p:cNvGrpSpPr/>
          <p:nvPr userDrawn="1"/>
        </p:nvGrpSpPr>
        <p:grpSpPr>
          <a:xfrm>
            <a:off x="7684916" y="225822"/>
            <a:ext cx="1247901" cy="356665"/>
            <a:chOff x="2751138" y="3262313"/>
            <a:chExt cx="4665662" cy="1333500"/>
          </a:xfrm>
          <a:solidFill>
            <a:srgbClr val="FFFFFF"/>
          </a:solidFill>
        </p:grpSpPr>
        <p:sp>
          <p:nvSpPr>
            <p:cNvPr id="40"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1"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2"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3"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4"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5"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6"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7"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8"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9"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0"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1"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2"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3"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4"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5"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9"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0"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1"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2"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3"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4"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5"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grpSp>
      <p:sp>
        <p:nvSpPr>
          <p:cNvPr id="35" name="TextBox 34"/>
          <p:cNvSpPr txBox="1"/>
          <p:nvPr userDrawn="1"/>
        </p:nvSpPr>
        <p:spPr>
          <a:xfrm>
            <a:off x="7048957" y="4911221"/>
            <a:ext cx="2055371" cy="215444"/>
          </a:xfrm>
          <a:prstGeom prst="rect">
            <a:avLst/>
          </a:prstGeom>
          <a:noFill/>
        </p:spPr>
        <p:txBody>
          <a:bodyPr wrap="non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lumMod val="40000"/>
                    <a:lumOff val="60000"/>
                    <a:alpha val="50000"/>
                  </a:srgbClr>
                </a:solidFill>
                <a:effectLst/>
                <a:uLnTx/>
                <a:uFillTx/>
                <a:latin typeface="Arial"/>
                <a:ea typeface="+mn-ea"/>
                <a:cs typeface="+mn-cs"/>
              </a:rPr>
              <a:t>© Hitachi, Ltd. 2017. All Rights Reserved</a:t>
            </a:r>
          </a:p>
        </p:txBody>
      </p:sp>
      <p:sp>
        <p:nvSpPr>
          <p:cNvPr id="67" name="TextBox 66"/>
          <p:cNvSpPr txBox="1"/>
          <p:nvPr userDrawn="1"/>
        </p:nvSpPr>
        <p:spPr>
          <a:xfrm>
            <a:off x="7048957" y="4911221"/>
            <a:ext cx="2055371" cy="215444"/>
          </a:xfrm>
          <a:prstGeom prst="rect">
            <a:avLst/>
          </a:prstGeom>
          <a:noFill/>
        </p:spPr>
        <p:txBody>
          <a:bodyPr wrap="non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lumMod val="20000"/>
                    <a:lumOff val="80000"/>
                    <a:alpha val="50000"/>
                  </a:srgbClr>
                </a:solidFill>
                <a:effectLst/>
                <a:uLnTx/>
                <a:uFillTx/>
                <a:latin typeface="Arial"/>
                <a:ea typeface="+mn-ea"/>
                <a:cs typeface="+mn-cs"/>
              </a:rPr>
              <a:t>© Hitachi, Ltd. 2017. All Rights Reserved</a:t>
            </a:r>
          </a:p>
        </p:txBody>
      </p:sp>
      <p:sp>
        <p:nvSpPr>
          <p:cNvPr id="68" name="Rectangle 67"/>
          <p:cNvSpPr/>
          <p:nvPr userDrawn="1"/>
        </p:nvSpPr>
        <p:spPr>
          <a:xfrm>
            <a:off x="264160" y="4911122"/>
            <a:ext cx="5425440" cy="215444"/>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C0000"/>
                </a:solidFill>
                <a:effectLst/>
                <a:uLnTx/>
                <a:uFillTx/>
                <a:latin typeface="Arial"/>
                <a:ea typeface="+mn-ea"/>
                <a:cs typeface="+mn-cs"/>
              </a:rPr>
              <a:t>CONFIDENTIAL – For use by Hitachi, Ltd. employees and other audiences under NDA only.</a:t>
            </a:r>
          </a:p>
        </p:txBody>
      </p:sp>
    </p:spTree>
    <p:extLst>
      <p:ext uri="{BB962C8B-B14F-4D97-AF65-F5344CB8AC3E}">
        <p14:creationId xmlns:p14="http://schemas.microsoft.com/office/powerpoint/2010/main" val="363064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9152832" cy="5143501"/>
          </a:xfrm>
          <a:prstGeom prst="rect">
            <a:avLst/>
          </a:prstGeom>
        </p:spPr>
      </p:pic>
      <p:sp>
        <p:nvSpPr>
          <p:cNvPr id="133" name="Rectangle 132"/>
          <p:cNvSpPr/>
          <p:nvPr userDrawn="1"/>
        </p:nvSpPr>
        <p:spPr>
          <a:xfrm>
            <a:off x="0" y="1"/>
            <a:ext cx="9152831" cy="1145894"/>
          </a:xfrm>
          <a:prstGeom prst="rect">
            <a:avLst/>
          </a:prstGeom>
          <a:gradFill flip="none" rotWithShape="1">
            <a:gsLst>
              <a:gs pos="0">
                <a:srgbClr val="0E1628">
                  <a:alpha val="40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2" name="Rectangle 151"/>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3" name="Subtitle 2"/>
          <p:cNvSpPr>
            <a:spLocks noGrp="1"/>
          </p:cNvSpPr>
          <p:nvPr>
            <p:ph type="subTitle" idx="1" hasCustomPrompt="1"/>
          </p:nvPr>
        </p:nvSpPr>
        <p:spPr>
          <a:xfrm>
            <a:off x="807734" y="3170479"/>
            <a:ext cx="7653702" cy="646331"/>
          </a:xfrm>
          <a:prstGeom prst="rect">
            <a:avLst/>
          </a:prstGeom>
          <a:effectLst/>
        </p:spPr>
        <p:txBody>
          <a:bodyPr/>
          <a:lstStyle>
            <a:lvl1pPr marL="0" marR="0" indent="0" algn="l" defTabSz="914378"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Subtitle placeholder</a:t>
            </a:r>
          </a:p>
          <a:p>
            <a:r>
              <a:rPr lang="en-US"/>
              <a:t>Subtitle placeholder</a:t>
            </a:r>
          </a:p>
        </p:txBody>
      </p:sp>
      <p:sp>
        <p:nvSpPr>
          <p:cNvPr id="154"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2 Line Hitachi Title Slide Placeholder </a:t>
            </a:r>
            <a:br>
              <a:rPr lang="en-US"/>
            </a:br>
            <a:r>
              <a:rPr lang="en-US"/>
              <a:t>2 Line Hitachi Title Slide Placeholder</a:t>
            </a:r>
          </a:p>
        </p:txBody>
      </p:sp>
      <p:sp>
        <p:nvSpPr>
          <p:cNvPr id="155" name="Text Placeholder 6"/>
          <p:cNvSpPr>
            <a:spLocks noGrp="1"/>
          </p:cNvSpPr>
          <p:nvPr>
            <p:ph type="body" sz="quarter" idx="11" hasCustomPrompt="1"/>
          </p:nvPr>
        </p:nvSpPr>
        <p:spPr>
          <a:xfrm>
            <a:off x="807734" y="4068885"/>
            <a:ext cx="5221816" cy="307777"/>
          </a:xfrm>
          <a:ln>
            <a:noFill/>
          </a:ln>
        </p:spPr>
        <p:txBody>
          <a:bodyPr anchor="t"/>
          <a:lstStyle>
            <a:lvl1pPr marL="0" indent="0">
              <a:spcBef>
                <a:spcPts val="0"/>
              </a:spcBef>
              <a:spcAft>
                <a:spcPts val="300"/>
              </a:spcAft>
              <a:buNone/>
              <a:defRPr sz="1400" b="1" baseline="0">
                <a:solidFill>
                  <a:schemeClr val="bg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Name Here</a:t>
            </a:r>
          </a:p>
        </p:txBody>
      </p:sp>
      <p:sp>
        <p:nvSpPr>
          <p:cNvPr id="156" name="Text Placeholder 8"/>
          <p:cNvSpPr>
            <a:spLocks noGrp="1"/>
          </p:cNvSpPr>
          <p:nvPr>
            <p:ph type="body" sz="quarter" idx="12" hasCustomPrompt="1"/>
          </p:nvPr>
        </p:nvSpPr>
        <p:spPr>
          <a:xfrm>
            <a:off x="807734" y="4298227"/>
            <a:ext cx="5221816" cy="461665"/>
          </a:xfrm>
          <a:ln>
            <a:noFill/>
          </a:ln>
        </p:spPr>
        <p:txBody>
          <a:bodyPr anchor="t"/>
          <a:lstStyle>
            <a:lvl1pPr marL="0" indent="0">
              <a:spcBef>
                <a:spcPts val="0"/>
              </a:spcBef>
              <a:spcAft>
                <a:spcPts val="300"/>
              </a:spcAft>
              <a:buNone/>
              <a:defRPr sz="1200">
                <a:solidFill>
                  <a:schemeClr val="bg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Title/Department</a:t>
            </a:r>
            <a:br>
              <a:rPr lang="en-US"/>
            </a:br>
            <a:r>
              <a:rPr lang="en-US"/>
              <a:t>Date</a:t>
            </a:r>
          </a:p>
        </p:txBody>
      </p:sp>
      <p:sp>
        <p:nvSpPr>
          <p:cNvPr id="158" name="TextBox 157"/>
          <p:cNvSpPr txBox="1"/>
          <p:nvPr userDrawn="1"/>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prstClr val="white">
                    <a:alpha val="50000"/>
                  </a:prst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white">
                  <a:alpha val="50000"/>
                </a:prstClr>
              </a:solidFill>
              <a:effectLst/>
              <a:uLnTx/>
              <a:uFillTx/>
              <a:latin typeface="Arial"/>
              <a:ea typeface="+mn-ea"/>
              <a:cs typeface="+mn-cs"/>
            </a:endParaRPr>
          </a:p>
        </p:txBody>
      </p:sp>
      <p:grpSp>
        <p:nvGrpSpPr>
          <p:cNvPr id="60" name="Group 59"/>
          <p:cNvGrpSpPr/>
          <p:nvPr userDrawn="1"/>
        </p:nvGrpSpPr>
        <p:grpSpPr>
          <a:xfrm>
            <a:off x="7684916" y="225822"/>
            <a:ext cx="1247901" cy="356665"/>
            <a:chOff x="2751138" y="3262313"/>
            <a:chExt cx="4665662" cy="1333500"/>
          </a:xfrm>
          <a:solidFill>
            <a:srgbClr val="FFFFFF"/>
          </a:solidFill>
        </p:grpSpPr>
        <p:sp>
          <p:nvSpPr>
            <p:cNvPr id="61"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2"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3"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4"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5"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6"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7"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8"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9"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grpSp>
      <p:sp>
        <p:nvSpPr>
          <p:cNvPr id="36" name="TextBox 35"/>
          <p:cNvSpPr txBox="1"/>
          <p:nvPr userDrawn="1"/>
        </p:nvSpPr>
        <p:spPr>
          <a:xfrm>
            <a:off x="7048957" y="4911221"/>
            <a:ext cx="2055371" cy="215444"/>
          </a:xfrm>
          <a:prstGeom prst="rect">
            <a:avLst/>
          </a:prstGeom>
          <a:noFill/>
        </p:spPr>
        <p:txBody>
          <a:bodyPr wrap="non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lumMod val="40000"/>
                    <a:lumOff val="60000"/>
                    <a:alpha val="50000"/>
                  </a:srgbClr>
                </a:solidFill>
                <a:effectLst/>
                <a:uLnTx/>
                <a:uFillTx/>
                <a:latin typeface="Arial"/>
                <a:ea typeface="+mn-ea"/>
                <a:cs typeface="+mn-cs"/>
              </a:rPr>
              <a:t>© Hitachi, Ltd. 2017. All Rights Reserved</a:t>
            </a:r>
          </a:p>
        </p:txBody>
      </p:sp>
    </p:spTree>
    <p:extLst>
      <p:ext uri="{BB962C8B-B14F-4D97-AF65-F5344CB8AC3E}">
        <p14:creationId xmlns:p14="http://schemas.microsoft.com/office/powerpoint/2010/main" val="357722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59" name="Subtitle 2"/>
          <p:cNvSpPr>
            <a:spLocks noGrp="1"/>
          </p:cNvSpPr>
          <p:nvPr>
            <p:ph type="subTitle" idx="1" hasCustomPrompt="1"/>
          </p:nvPr>
        </p:nvSpPr>
        <p:spPr>
          <a:xfrm>
            <a:off x="807734" y="3170479"/>
            <a:ext cx="7653702" cy="646331"/>
          </a:xfrm>
          <a:prstGeom prst="rect">
            <a:avLst/>
          </a:prstGeom>
          <a:effectLst/>
        </p:spPr>
        <p:txBody>
          <a:bodyPr/>
          <a:lstStyle>
            <a:lvl1pPr marL="0" marR="0" indent="0" algn="l" defTabSz="914378"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tx1"/>
                </a:solidFill>
                <a:latin typeface="+mn-l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Subtitle placeholder</a:t>
            </a:r>
          </a:p>
          <a:p>
            <a:r>
              <a:rPr lang="en-US"/>
              <a:t>Subtitle placeholder</a:t>
            </a:r>
          </a:p>
        </p:txBody>
      </p:sp>
      <p:sp>
        <p:nvSpPr>
          <p:cNvPr id="62"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tx1"/>
                </a:solidFill>
                <a:latin typeface="+mn-lt"/>
              </a:defRPr>
            </a:lvl1pPr>
          </a:lstStyle>
          <a:p>
            <a:r>
              <a:rPr lang="en-US"/>
              <a:t>2 Line Hitachi Title Slide Placeholder </a:t>
            </a:r>
            <a:br>
              <a:rPr lang="en-US"/>
            </a:br>
            <a:r>
              <a:rPr lang="en-US"/>
              <a:t>2 Line Hitachi Title Slide Placeholder</a:t>
            </a:r>
          </a:p>
        </p:txBody>
      </p:sp>
      <p:sp>
        <p:nvSpPr>
          <p:cNvPr id="63" name="Text Placeholder 6"/>
          <p:cNvSpPr>
            <a:spLocks noGrp="1"/>
          </p:cNvSpPr>
          <p:nvPr>
            <p:ph type="body" sz="quarter" idx="11" hasCustomPrompt="1"/>
          </p:nvPr>
        </p:nvSpPr>
        <p:spPr>
          <a:xfrm>
            <a:off x="807734" y="4068885"/>
            <a:ext cx="5221816" cy="307777"/>
          </a:xfrm>
        </p:spPr>
        <p:txBody>
          <a:bodyPr anchor="t"/>
          <a:lstStyle>
            <a:lvl1pPr marL="0" indent="0">
              <a:spcBef>
                <a:spcPts val="0"/>
              </a:spcBef>
              <a:spcAft>
                <a:spcPts val="300"/>
              </a:spcAft>
              <a:buNone/>
              <a:defRPr sz="1400" b="1" baseline="0">
                <a:solidFill>
                  <a:schemeClr val="tx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Name Here</a:t>
            </a:r>
          </a:p>
        </p:txBody>
      </p:sp>
      <p:sp>
        <p:nvSpPr>
          <p:cNvPr id="64" name="Text Placeholder 8"/>
          <p:cNvSpPr>
            <a:spLocks noGrp="1"/>
          </p:cNvSpPr>
          <p:nvPr>
            <p:ph type="body" sz="quarter" idx="12" hasCustomPrompt="1"/>
          </p:nvPr>
        </p:nvSpPr>
        <p:spPr>
          <a:xfrm>
            <a:off x="807734" y="4298227"/>
            <a:ext cx="5221816" cy="461665"/>
          </a:xfrm>
        </p:spPr>
        <p:txBody>
          <a:bodyPr anchor="t"/>
          <a:lstStyle>
            <a:lvl1pPr marL="0" indent="0">
              <a:spcBef>
                <a:spcPts val="0"/>
              </a:spcBef>
              <a:spcAft>
                <a:spcPts val="300"/>
              </a:spcAft>
              <a:buNone/>
              <a:defRPr sz="1200">
                <a:solidFill>
                  <a:schemeClr val="tx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Title/Department</a:t>
            </a:r>
            <a:br>
              <a:rPr lang="en-US"/>
            </a:br>
            <a:r>
              <a:rPr lang="en-US"/>
              <a:t>Date</a:t>
            </a:r>
          </a:p>
        </p:txBody>
      </p:sp>
      <p:sp>
        <p:nvSpPr>
          <p:cNvPr id="39" name="Rectangle 38"/>
          <p:cNvSpPr/>
          <p:nvPr userDrawn="1"/>
        </p:nvSpPr>
        <p:spPr>
          <a:xfrm>
            <a:off x="0" y="1"/>
            <a:ext cx="9144000" cy="215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0" name="TextBox 39"/>
          <p:cNvSpPr txBox="1"/>
          <p:nvPr userDrawn="1"/>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srgbClr val="FFFFFF">
                    <a:alpha val="50000"/>
                  </a:srgb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alpha val="50000"/>
                </a:srgbClr>
              </a:solidFill>
              <a:effectLst/>
              <a:uLnTx/>
              <a:uFillTx/>
              <a:latin typeface="Arial"/>
              <a:ea typeface="+mn-ea"/>
              <a:cs typeface="+mn-cs"/>
            </a:endParaRPr>
          </a:p>
        </p:txBody>
      </p:sp>
      <p:grpSp>
        <p:nvGrpSpPr>
          <p:cNvPr id="42" name="グループ化 34"/>
          <p:cNvGrpSpPr/>
          <p:nvPr userDrawn="1"/>
        </p:nvGrpSpPr>
        <p:grpSpPr bwMode="gray">
          <a:xfrm>
            <a:off x="324488" y="2057427"/>
            <a:ext cx="8495663" cy="97507"/>
            <a:chOff x="324487" y="2057426"/>
            <a:chExt cx="8495663" cy="97507"/>
          </a:xfrm>
        </p:grpSpPr>
        <p:sp>
          <p:nvSpPr>
            <p:cNvPr id="43" name="正方形/長方形 11"/>
            <p:cNvSpPr>
              <a:spLocks noChangeArrowheads="1"/>
            </p:cNvSpPr>
            <p:nvPr/>
          </p:nvSpPr>
          <p:spPr bwMode="gray">
            <a:xfrm>
              <a:off x="324489" y="2057426"/>
              <a:ext cx="8495661" cy="97488"/>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4" name="グループ化 16"/>
            <p:cNvGrpSpPr/>
            <p:nvPr/>
          </p:nvGrpSpPr>
          <p:grpSpPr bwMode="gray">
            <a:xfrm>
              <a:off x="324487" y="2057439"/>
              <a:ext cx="1938811" cy="97494"/>
              <a:chOff x="312738" y="2747961"/>
              <a:chExt cx="1970086" cy="109543"/>
            </a:xfrm>
          </p:grpSpPr>
          <p:sp>
            <p:nvSpPr>
              <p:cNvPr id="45" name="正方形/長方形 37"/>
              <p:cNvSpPr/>
              <p:nvPr/>
            </p:nvSpPr>
            <p:spPr bwMode="gray">
              <a:xfrm>
                <a:off x="1298574" y="2747961"/>
                <a:ext cx="984250" cy="109536"/>
              </a:xfrm>
              <a:prstGeom prst="rect">
                <a:avLst/>
              </a:prstGeom>
              <a:solidFill>
                <a:schemeClr val="accent2"/>
              </a:solidFill>
              <a:ln w="9525">
                <a:noFill/>
                <a:miter lim="800000"/>
                <a:headEnd/>
                <a:tailEnd/>
              </a:ln>
              <a:effec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46" name="正方形/長方形 38"/>
              <p:cNvSpPr/>
              <p:nvPr/>
            </p:nvSpPr>
            <p:spPr bwMode="gray">
              <a:xfrm>
                <a:off x="312738" y="2747967"/>
                <a:ext cx="985837" cy="109537"/>
              </a:xfrm>
              <a:prstGeom prst="rect">
                <a:avLst/>
              </a:prstGeom>
              <a:solidFill>
                <a:srgbClr val="B3B3B3"/>
              </a:solidFill>
              <a:ln w="9525">
                <a:noFill/>
                <a:miter lim="800000"/>
                <a:headEnd/>
                <a:tailEnd/>
              </a:ln>
              <a:effec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Arial"/>
                  <a:ea typeface="+mn-ea"/>
                  <a:cs typeface="+mn-cs"/>
                </a:endParaRPr>
              </a:p>
            </p:txBody>
          </p:sp>
        </p:grpSp>
      </p:grpSp>
      <p:grpSp>
        <p:nvGrpSpPr>
          <p:cNvPr id="41" name="Group 40"/>
          <p:cNvGrpSpPr/>
          <p:nvPr userDrawn="1"/>
        </p:nvGrpSpPr>
        <p:grpSpPr>
          <a:xfrm>
            <a:off x="7684913" y="225823"/>
            <a:ext cx="1247904" cy="356665"/>
            <a:chOff x="2751138" y="3262313"/>
            <a:chExt cx="4665662" cy="1333500"/>
          </a:xfrm>
          <a:solidFill>
            <a:schemeClr val="tx1"/>
          </a:solidFill>
        </p:grpSpPr>
        <p:sp>
          <p:nvSpPr>
            <p:cNvPr id="4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grpSp>
    </p:spTree>
    <p:extLst>
      <p:ext uri="{BB962C8B-B14F-4D97-AF65-F5344CB8AC3E}">
        <p14:creationId xmlns:p14="http://schemas.microsoft.com/office/powerpoint/2010/main" val="371380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3" name="Color BG"/>
          <p:cNvSpPr/>
          <p:nvPr/>
        </p:nvSpPr>
        <p:spPr>
          <a:xfrm>
            <a:off x="0" y="-7471"/>
            <a:ext cx="9144000" cy="5150971"/>
          </a:xfrm>
          <a:prstGeom prst="rect">
            <a:avLst/>
          </a:prstGeom>
          <a:solidFill>
            <a:schemeClr val="accent4"/>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6" name="Gradient Overlay"/>
          <p:cNvSpPr/>
          <p:nvPr/>
        </p:nvSpPr>
        <p:spPr>
          <a:xfrm>
            <a:off x="0" y="-7473"/>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61" name="Smart Texture"/>
          <p:cNvPicPr>
            <a:picLocks noChangeAspect="1"/>
          </p:cNvPicPr>
          <p:nvPr userDrawn="1"/>
        </p:nvPicPr>
        <p:blipFill rotWithShape="1">
          <a:blip r:embed="rId2" cstate="print">
            <a:alphaModFix amt="10000"/>
            <a:extLst>
              <a:ext uri="{28A0092B-C50C-407E-A947-70E740481C1C}">
                <a14:useLocalDpi xmlns:a14="http://schemas.microsoft.com/office/drawing/2010/main" val="0"/>
              </a:ext>
            </a:extLst>
          </a:blip>
          <a:srcRect/>
          <a:stretch/>
        </p:blipFill>
        <p:spPr>
          <a:xfrm>
            <a:off x="-149740" y="-74140"/>
            <a:ext cx="9398875" cy="5305168"/>
          </a:xfrm>
          <a:prstGeom prst="rect">
            <a:avLst/>
          </a:prstGeom>
        </p:spPr>
      </p:pic>
      <p:sp>
        <p:nvSpPr>
          <p:cNvPr id="59" name="Rectangle 58"/>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1" name="TextBox 40"/>
          <p:cNvSpPr txBox="1"/>
          <p:nvPr/>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srgbClr val="FFFFFF">
                    <a:alpha val="50000"/>
                  </a:srgb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alpha val="50000"/>
                </a:srgbClr>
              </a:solidFill>
              <a:effectLst/>
              <a:uLnTx/>
              <a:uFillTx/>
              <a:latin typeface="Arial"/>
              <a:ea typeface="+mn-ea"/>
              <a:cs typeface="+mn-cs"/>
            </a:endParaRPr>
          </a:p>
        </p:txBody>
      </p:sp>
      <p:sp>
        <p:nvSpPr>
          <p:cNvPr id="157" name="Divider Slide"/>
          <p:cNvSpPr>
            <a:spLocks noGrp="1"/>
          </p:cNvSpPr>
          <p:nvPr>
            <p:ph type="ctrTitle" hasCustomPrompt="1"/>
          </p:nvPr>
        </p:nvSpPr>
        <p:spPr>
          <a:xfrm>
            <a:off x="1187863" y="2319175"/>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Divider Slide</a:t>
            </a:r>
          </a:p>
        </p:txBody>
      </p:sp>
      <p:sp>
        <p:nvSpPr>
          <p:cNvPr id="34" name="Slide Number"/>
          <p:cNvSpPr txBox="1"/>
          <p:nvPr userDrawn="1"/>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srgbClr val="FFFFFF">
                    <a:alpha val="50000"/>
                  </a:srgb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alpha val="50000"/>
                </a:srgbClr>
              </a:solidFill>
              <a:effectLst/>
              <a:uLnTx/>
              <a:uFillTx/>
              <a:latin typeface="Arial"/>
              <a:ea typeface="+mn-ea"/>
              <a:cs typeface="+mn-cs"/>
            </a:endParaRPr>
          </a:p>
        </p:txBody>
      </p:sp>
      <p:grpSp>
        <p:nvGrpSpPr>
          <p:cNvPr id="32" name="Group 31"/>
          <p:cNvGrpSpPr/>
          <p:nvPr userDrawn="1"/>
        </p:nvGrpSpPr>
        <p:grpSpPr>
          <a:xfrm>
            <a:off x="7684916" y="225822"/>
            <a:ext cx="1247901" cy="356665"/>
            <a:chOff x="2751138" y="3262313"/>
            <a:chExt cx="4665662" cy="1333500"/>
          </a:xfrm>
          <a:solidFill>
            <a:srgbClr val="FFFFFF"/>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lumMod val="40000"/>
                    <a:lumOff val="60000"/>
                    <a:alpha val="50000"/>
                  </a:srgbClr>
                </a:solidFill>
                <a:effectLst/>
                <a:uLnTx/>
                <a:uFillTx/>
                <a:latin typeface="Arial"/>
                <a:ea typeface="+mn-ea"/>
                <a:cs typeface="+mn-cs"/>
              </a:rPr>
              <a:t>© Hitachi, Ltd. 2017. All Rights Reserved</a:t>
            </a:r>
          </a:p>
        </p:txBody>
      </p:sp>
    </p:spTree>
    <p:extLst>
      <p:ext uri="{BB962C8B-B14F-4D97-AF65-F5344CB8AC3E}">
        <p14:creationId xmlns:p14="http://schemas.microsoft.com/office/powerpoint/2010/main" val="373639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8_Title Slide">
    <p:spTree>
      <p:nvGrpSpPr>
        <p:cNvPr id="1" name=""/>
        <p:cNvGrpSpPr/>
        <p:nvPr/>
      </p:nvGrpSpPr>
      <p:grpSpPr>
        <a:xfrm>
          <a:off x="0" y="0"/>
          <a:ext cx="0" cy="0"/>
          <a:chOff x="0" y="0"/>
          <a:chExt cx="0" cy="0"/>
        </a:xfrm>
      </p:grpSpPr>
      <p:sp>
        <p:nvSpPr>
          <p:cNvPr id="3" name="Color BG"/>
          <p:cNvSpPr/>
          <p:nvPr/>
        </p:nvSpPr>
        <p:spPr>
          <a:xfrm>
            <a:off x="0" y="-7471"/>
            <a:ext cx="9144000" cy="5150971"/>
          </a:xfrm>
          <a:prstGeom prst="rect">
            <a:avLst/>
          </a:prstGeom>
          <a:solidFill>
            <a:schemeClr val="accent2"/>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5" name="Smart Texture"/>
          <p:cNvPicPr>
            <a:picLocks noChangeAspect="1"/>
          </p:cNvPicPr>
          <p:nvPr/>
        </p:nvPicPr>
        <p:blipFill rotWithShape="1">
          <a:blip r:embed="rId2" cstate="print">
            <a:alphaModFix amt="10000"/>
            <a:extLst>
              <a:ext uri="{28A0092B-C50C-407E-A947-70E740481C1C}">
                <a14:useLocalDpi xmlns:a14="http://schemas.microsoft.com/office/drawing/2010/main" val="0"/>
              </a:ext>
            </a:extLst>
          </a:blip>
          <a:srcRect/>
          <a:stretch/>
        </p:blipFill>
        <p:spPr>
          <a:xfrm>
            <a:off x="-152089" y="-74140"/>
            <a:ext cx="9398875" cy="5305168"/>
          </a:xfrm>
          <a:prstGeom prst="rect">
            <a:avLst/>
          </a:prstGeom>
        </p:spPr>
      </p:pic>
      <p:sp>
        <p:nvSpPr>
          <p:cNvPr id="56" name="Gradient Overlay"/>
          <p:cNvSpPr/>
          <p:nvPr/>
        </p:nvSpPr>
        <p:spPr>
          <a:xfrm>
            <a:off x="0" y="0"/>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9" name="Rectangle 58"/>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1" name="TextBox 40"/>
          <p:cNvSpPr txBox="1"/>
          <p:nvPr/>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srgbClr val="FFFFFF">
                    <a:alpha val="50000"/>
                  </a:srgb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alpha val="50000"/>
                </a:srgbClr>
              </a:solidFill>
              <a:effectLst/>
              <a:uLnTx/>
              <a:uFillTx/>
              <a:latin typeface="Arial"/>
              <a:ea typeface="+mn-ea"/>
              <a:cs typeface="+mn-cs"/>
            </a:endParaRPr>
          </a:p>
        </p:txBody>
      </p:sp>
      <p:sp>
        <p:nvSpPr>
          <p:cNvPr id="157" name="Divider Slide"/>
          <p:cNvSpPr>
            <a:spLocks noGrp="1"/>
          </p:cNvSpPr>
          <p:nvPr>
            <p:ph type="ctrTitle" hasCustomPrompt="1"/>
          </p:nvPr>
        </p:nvSpPr>
        <p:spPr>
          <a:xfrm>
            <a:off x="1187863" y="2319175"/>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Divider Slide</a:t>
            </a:r>
          </a:p>
        </p:txBody>
      </p:sp>
      <p:sp>
        <p:nvSpPr>
          <p:cNvPr id="34" name="Slide Number"/>
          <p:cNvSpPr txBox="1"/>
          <p:nvPr userDrawn="1"/>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srgbClr val="FFFFFF">
                    <a:alpha val="50000"/>
                  </a:srgb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alpha val="50000"/>
                </a:srgbClr>
              </a:solidFill>
              <a:effectLst/>
              <a:uLnTx/>
              <a:uFillTx/>
              <a:latin typeface="Arial"/>
              <a:ea typeface="+mn-ea"/>
              <a:cs typeface="+mn-cs"/>
            </a:endParaRPr>
          </a:p>
        </p:txBody>
      </p:sp>
      <p:grpSp>
        <p:nvGrpSpPr>
          <p:cNvPr id="32" name="Group 31"/>
          <p:cNvGrpSpPr/>
          <p:nvPr userDrawn="1"/>
        </p:nvGrpSpPr>
        <p:grpSpPr>
          <a:xfrm>
            <a:off x="7684916" y="225822"/>
            <a:ext cx="1247901" cy="356665"/>
            <a:chOff x="2751138" y="3262313"/>
            <a:chExt cx="4665662" cy="1333500"/>
          </a:xfrm>
          <a:solidFill>
            <a:schemeClr val="bg1"/>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lumMod val="40000"/>
                    <a:lumOff val="60000"/>
                    <a:alpha val="50000"/>
                  </a:srgbClr>
                </a:solidFill>
                <a:effectLst/>
                <a:uLnTx/>
                <a:uFillTx/>
                <a:latin typeface="Arial"/>
                <a:ea typeface="+mn-ea"/>
                <a:cs typeface="+mn-cs"/>
              </a:rPr>
              <a:t>© Hitachi, Ltd. 2017. All Rights Reserved</a:t>
            </a:r>
          </a:p>
        </p:txBody>
      </p:sp>
    </p:spTree>
    <p:extLst>
      <p:ext uri="{BB962C8B-B14F-4D97-AF65-F5344CB8AC3E}">
        <p14:creationId xmlns:p14="http://schemas.microsoft.com/office/powerpoint/2010/main" val="220534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3" name="Color BG"/>
          <p:cNvSpPr/>
          <p:nvPr/>
        </p:nvSpPr>
        <p:spPr>
          <a:xfrm>
            <a:off x="0" y="-7471"/>
            <a:ext cx="9144000" cy="5150971"/>
          </a:xfrm>
          <a:prstGeom prst="rect">
            <a:avLst/>
          </a:prstGeom>
          <a:solidFill>
            <a:schemeClr val="tx1"/>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5" name="Smart Texture"/>
          <p:cNvPicPr>
            <a:picLocks noChangeAspect="1"/>
          </p:cNvPicPr>
          <p:nvPr/>
        </p:nvPicPr>
        <p:blipFill rotWithShape="1">
          <a:blip r:embed="rId2" cstate="print">
            <a:alphaModFix amt="15000"/>
            <a:extLst>
              <a:ext uri="{28A0092B-C50C-407E-A947-70E740481C1C}">
                <a14:useLocalDpi xmlns:a14="http://schemas.microsoft.com/office/drawing/2010/main" val="0"/>
              </a:ext>
            </a:extLst>
          </a:blip>
          <a:srcRect/>
          <a:stretch/>
        </p:blipFill>
        <p:spPr>
          <a:xfrm>
            <a:off x="-152089" y="-74140"/>
            <a:ext cx="9398875" cy="5305168"/>
          </a:xfrm>
          <a:prstGeom prst="rect">
            <a:avLst/>
          </a:prstGeom>
        </p:spPr>
      </p:pic>
      <p:sp>
        <p:nvSpPr>
          <p:cNvPr id="56" name="Gradient Overlay"/>
          <p:cNvSpPr/>
          <p:nvPr/>
        </p:nvSpPr>
        <p:spPr>
          <a:xfrm>
            <a:off x="0" y="0"/>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9" name="Rectangle 58"/>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1" name="TextBox 40"/>
          <p:cNvSpPr txBox="1"/>
          <p:nvPr/>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srgbClr val="FFFFFF">
                    <a:alpha val="50000"/>
                  </a:srgb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alpha val="50000"/>
                </a:srgbClr>
              </a:solidFill>
              <a:effectLst/>
              <a:uLnTx/>
              <a:uFillTx/>
              <a:latin typeface="Arial"/>
              <a:ea typeface="+mn-ea"/>
              <a:cs typeface="+mn-cs"/>
            </a:endParaRPr>
          </a:p>
        </p:txBody>
      </p:sp>
      <p:sp>
        <p:nvSpPr>
          <p:cNvPr id="157" name="Divider Slide"/>
          <p:cNvSpPr>
            <a:spLocks noGrp="1"/>
          </p:cNvSpPr>
          <p:nvPr>
            <p:ph type="ctrTitle" hasCustomPrompt="1"/>
          </p:nvPr>
        </p:nvSpPr>
        <p:spPr>
          <a:xfrm>
            <a:off x="1187863" y="2319175"/>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Divider Slide</a:t>
            </a:r>
          </a:p>
        </p:txBody>
      </p:sp>
      <p:sp>
        <p:nvSpPr>
          <p:cNvPr id="34" name="Slide Number"/>
          <p:cNvSpPr txBox="1"/>
          <p:nvPr userDrawn="1"/>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srgbClr val="FFFFFF">
                    <a:alpha val="50000"/>
                  </a:srgb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alpha val="50000"/>
                </a:srgbClr>
              </a:solidFill>
              <a:effectLst/>
              <a:uLnTx/>
              <a:uFillTx/>
              <a:latin typeface="Arial"/>
              <a:ea typeface="+mn-ea"/>
              <a:cs typeface="+mn-cs"/>
            </a:endParaRPr>
          </a:p>
        </p:txBody>
      </p:sp>
      <p:grpSp>
        <p:nvGrpSpPr>
          <p:cNvPr id="32" name="Group 31"/>
          <p:cNvGrpSpPr/>
          <p:nvPr userDrawn="1"/>
        </p:nvGrpSpPr>
        <p:grpSpPr>
          <a:xfrm>
            <a:off x="7684916" y="225822"/>
            <a:ext cx="1247901" cy="356665"/>
            <a:chOff x="2751138" y="3262313"/>
            <a:chExt cx="4665662" cy="1333500"/>
          </a:xfrm>
          <a:solidFill>
            <a:srgbClr val="FFFFFF"/>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lumMod val="40000"/>
                    <a:lumOff val="60000"/>
                    <a:alpha val="50000"/>
                  </a:srgbClr>
                </a:solidFill>
                <a:effectLst/>
                <a:uLnTx/>
                <a:uFillTx/>
                <a:latin typeface="Arial"/>
                <a:ea typeface="+mn-ea"/>
                <a:cs typeface="+mn-cs"/>
              </a:rPr>
              <a:t>© Hitachi, Ltd. 2017. All Rights Reserved</a:t>
            </a:r>
          </a:p>
        </p:txBody>
      </p:sp>
    </p:spTree>
    <p:extLst>
      <p:ext uri="{BB962C8B-B14F-4D97-AF65-F5344CB8AC3E}">
        <p14:creationId xmlns:p14="http://schemas.microsoft.com/office/powerpoint/2010/main" val="211124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fidential Slide">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967575"/>
            <a:ext cx="8584006" cy="1791693"/>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4"/>
            <a:ext cx="7051040" cy="732441"/>
          </a:xfrm>
          <a:prstGeom prst="rect">
            <a:avLst/>
          </a:prstGeom>
        </p:spPr>
        <p:txBody>
          <a:bodyPr vert="horz" lIns="91440" tIns="0" rIns="91440" bIns="0" rtlCol="0" anchor="ctr">
            <a:normAutofit/>
          </a:bodyPr>
          <a:lstStyle/>
          <a:p>
            <a:pPr lvl="0"/>
            <a:r>
              <a:rPr lang="en-US" dirty="0"/>
              <a:t>Click to add title</a:t>
            </a:r>
          </a:p>
        </p:txBody>
      </p:sp>
      <p:sp>
        <p:nvSpPr>
          <p:cNvPr id="6" name="Rectangle 5"/>
          <p:cNvSpPr/>
          <p:nvPr userDrawn="1"/>
        </p:nvSpPr>
        <p:spPr>
          <a:xfrm>
            <a:off x="264160" y="4911122"/>
            <a:ext cx="5425440" cy="215444"/>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C0000"/>
                </a:solidFill>
                <a:effectLst/>
                <a:uLnTx/>
                <a:uFillTx/>
                <a:latin typeface="Arial"/>
                <a:ea typeface="+mn-ea"/>
                <a:cs typeface="+mn-cs"/>
              </a:rPr>
              <a:t>CONFIDENTIAL – For use by Hitachi, Ltd. employees and other audiences under NDA only.</a:t>
            </a:r>
          </a:p>
        </p:txBody>
      </p:sp>
    </p:spTree>
    <p:extLst>
      <p:ext uri="{BB962C8B-B14F-4D97-AF65-F5344CB8AC3E}">
        <p14:creationId xmlns:p14="http://schemas.microsoft.com/office/powerpoint/2010/main" val="150905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1" y="967575"/>
            <a:ext cx="8584006" cy="1791693"/>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4"/>
            <a:ext cx="7051040" cy="732441"/>
          </a:xfrm>
          <a:prstGeom prst="rect">
            <a:avLst/>
          </a:prstGeom>
        </p:spPr>
        <p:txBody>
          <a:bodyPr vert="horz" lIns="91440" tIns="0" rIns="91440" bIns="0" rtlCol="0" anchor="ctr">
            <a:normAutofit/>
          </a:bodyPr>
          <a:lstStyle/>
          <a:p>
            <a:pPr lvl="0"/>
            <a:r>
              <a:rPr lang="en-US" dirty="0"/>
              <a:t>Click to add title</a:t>
            </a:r>
          </a:p>
        </p:txBody>
      </p:sp>
    </p:spTree>
    <p:extLst>
      <p:ext uri="{BB962C8B-B14F-4D97-AF65-F5344CB8AC3E}">
        <p14:creationId xmlns:p14="http://schemas.microsoft.com/office/powerpoint/2010/main" val="17383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59" name="Subtitle 2"/>
          <p:cNvSpPr>
            <a:spLocks noGrp="1"/>
          </p:cNvSpPr>
          <p:nvPr>
            <p:ph type="subTitle" idx="1" hasCustomPrompt="1"/>
          </p:nvPr>
        </p:nvSpPr>
        <p:spPr>
          <a:xfrm>
            <a:off x="807734" y="3170478"/>
            <a:ext cx="7653702" cy="646331"/>
          </a:xfrm>
          <a:prstGeom prst="rect">
            <a:avLst/>
          </a:prstGeom>
          <a:effectLst/>
        </p:spPr>
        <p:txBody>
          <a:bodyPr/>
          <a:lstStyle>
            <a:lvl1pPr marL="0" marR="0" indent="0" algn="l" defTabSz="914400"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 placeholder</a:t>
            </a:r>
          </a:p>
          <a:p>
            <a:r>
              <a:rPr lang="en-US"/>
              <a:t>Subtitle placeholder</a:t>
            </a:r>
          </a:p>
        </p:txBody>
      </p:sp>
      <p:sp>
        <p:nvSpPr>
          <p:cNvPr id="62"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tx1"/>
                </a:solidFill>
                <a:latin typeface="+mn-lt"/>
              </a:defRPr>
            </a:lvl1pPr>
          </a:lstStyle>
          <a:p>
            <a:r>
              <a:rPr lang="en-US"/>
              <a:t>2 Line Hitachi Title Slide Placeholder </a:t>
            </a:r>
            <a:br>
              <a:rPr lang="en-US"/>
            </a:br>
            <a:r>
              <a:rPr lang="en-US"/>
              <a:t>2 Line Hitachi Title Slide Placeholder</a:t>
            </a:r>
          </a:p>
        </p:txBody>
      </p:sp>
      <p:sp>
        <p:nvSpPr>
          <p:cNvPr id="63" name="Text Placeholder 6"/>
          <p:cNvSpPr>
            <a:spLocks noGrp="1"/>
          </p:cNvSpPr>
          <p:nvPr>
            <p:ph type="body" sz="quarter" idx="11" hasCustomPrompt="1"/>
          </p:nvPr>
        </p:nvSpPr>
        <p:spPr>
          <a:xfrm>
            <a:off x="807733" y="4068884"/>
            <a:ext cx="5221816" cy="307777"/>
          </a:xfrm>
        </p:spPr>
        <p:txBody>
          <a:bodyPr anchor="t"/>
          <a:lstStyle>
            <a:lvl1pPr marL="0" indent="0">
              <a:spcBef>
                <a:spcPts val="0"/>
              </a:spcBef>
              <a:spcAft>
                <a:spcPts val="300"/>
              </a:spcAft>
              <a:buNone/>
              <a:defRPr sz="1400" b="1" baseline="0">
                <a:solidFill>
                  <a:schemeClr val="tx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a:t>Name Here</a:t>
            </a:r>
          </a:p>
        </p:txBody>
      </p:sp>
      <p:sp>
        <p:nvSpPr>
          <p:cNvPr id="64" name="Text Placeholder 8"/>
          <p:cNvSpPr>
            <a:spLocks noGrp="1"/>
          </p:cNvSpPr>
          <p:nvPr>
            <p:ph type="body" sz="quarter" idx="12" hasCustomPrompt="1"/>
          </p:nvPr>
        </p:nvSpPr>
        <p:spPr>
          <a:xfrm>
            <a:off x="807733" y="4298226"/>
            <a:ext cx="5221816" cy="461665"/>
          </a:xfrm>
        </p:spPr>
        <p:txBody>
          <a:bodyPr anchor="t"/>
          <a:lstStyle>
            <a:lvl1pPr marL="0" indent="0">
              <a:spcBef>
                <a:spcPts val="0"/>
              </a:spcBef>
              <a:spcAft>
                <a:spcPts val="300"/>
              </a:spcAft>
              <a:buNone/>
              <a:defRPr sz="1200">
                <a:solidFill>
                  <a:schemeClr val="tx1"/>
                </a:solidFill>
              </a:defRPr>
            </a:lvl1pPr>
            <a:lvl2pPr marL="280987" indent="0">
              <a:buNone/>
              <a:defRPr/>
            </a:lvl2pPr>
            <a:lvl3pPr marL="574675" indent="0">
              <a:buNone/>
              <a:defRPr/>
            </a:lvl3pPr>
            <a:lvl4pPr marL="855663" indent="0">
              <a:buNone/>
              <a:defRPr/>
            </a:lvl4pPr>
            <a:lvl5pPr marL="1090613" indent="0">
              <a:buNone/>
              <a:defRPr/>
            </a:lvl5pPr>
          </a:lstStyle>
          <a:p>
            <a:pPr lvl="0"/>
            <a:r>
              <a:rPr lang="en-US"/>
              <a:t>Title/Department</a:t>
            </a:r>
            <a:br>
              <a:rPr lang="en-US"/>
            </a:br>
            <a:r>
              <a:rPr lang="en-US"/>
              <a:t>Date</a:t>
            </a:r>
          </a:p>
        </p:txBody>
      </p:sp>
      <p:sp>
        <p:nvSpPr>
          <p:cNvPr id="39" name="Rectangle 38"/>
          <p:cNvSpPr/>
          <p:nvPr userDrawn="1"/>
        </p:nvSpPr>
        <p:spPr>
          <a:xfrm>
            <a:off x="0" y="0"/>
            <a:ext cx="9144000" cy="2154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TextBox 39"/>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a:solidFill>
                <a:schemeClr val="bg1">
                  <a:alpha val="50000"/>
                </a:schemeClr>
              </a:solidFill>
              <a:latin typeface="+mj-lt"/>
            </a:endParaRPr>
          </a:p>
        </p:txBody>
      </p:sp>
      <p:grpSp>
        <p:nvGrpSpPr>
          <p:cNvPr id="42" name="グループ化 34"/>
          <p:cNvGrpSpPr/>
          <p:nvPr userDrawn="1"/>
        </p:nvGrpSpPr>
        <p:grpSpPr bwMode="gray">
          <a:xfrm>
            <a:off x="324487" y="2057426"/>
            <a:ext cx="8495663" cy="97507"/>
            <a:chOff x="324487" y="2057426"/>
            <a:chExt cx="8495663" cy="97507"/>
          </a:xfrm>
        </p:grpSpPr>
        <p:sp>
          <p:nvSpPr>
            <p:cNvPr id="43" name="正方形/長方形 11"/>
            <p:cNvSpPr>
              <a:spLocks noChangeArrowheads="1"/>
            </p:cNvSpPr>
            <p:nvPr/>
          </p:nvSpPr>
          <p:spPr bwMode="gray">
            <a:xfrm>
              <a:off x="324489" y="2057426"/>
              <a:ext cx="8495661" cy="97488"/>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44" name="グループ化 16"/>
            <p:cNvGrpSpPr/>
            <p:nvPr/>
          </p:nvGrpSpPr>
          <p:grpSpPr bwMode="gray">
            <a:xfrm>
              <a:off x="324487" y="2057439"/>
              <a:ext cx="1938811" cy="97494"/>
              <a:chOff x="312738" y="2747961"/>
              <a:chExt cx="1970086" cy="109543"/>
            </a:xfrm>
          </p:grpSpPr>
          <p:sp>
            <p:nvSpPr>
              <p:cNvPr id="45" name="正方形/長方形 37"/>
              <p:cNvSpPr/>
              <p:nvPr/>
            </p:nvSpPr>
            <p:spPr bwMode="gray">
              <a:xfrm>
                <a:off x="1298574" y="2747961"/>
                <a:ext cx="984250" cy="109536"/>
              </a:xfrm>
              <a:prstGeom prst="rect">
                <a:avLst/>
              </a:prstGeom>
              <a:solidFill>
                <a:schemeClr val="accent2"/>
              </a:solidFill>
              <a:ln w="9525">
                <a:noFill/>
                <a:miter lim="800000"/>
                <a:headEnd/>
                <a:tailEnd/>
              </a:ln>
              <a:effectLst/>
            </p:spPr>
            <p:txBody>
              <a:bodyPr wrap="none" anchor="ctr"/>
              <a:lstStyle/>
              <a:p>
                <a:pPr fontAlgn="auto">
                  <a:spcBef>
                    <a:spcPts val="0"/>
                  </a:spcBef>
                  <a:spcAft>
                    <a:spcPts val="0"/>
                  </a:spcAft>
                  <a:defRPr/>
                </a:pPr>
                <a:endParaRPr kumimoji="0" lang="ja-JP" altLang="en-US" sz="1800" kern="0">
                  <a:solidFill>
                    <a:sysClr val="windowText" lastClr="000000"/>
                  </a:solidFill>
                </a:endParaRPr>
              </a:p>
            </p:txBody>
          </p:sp>
          <p:sp>
            <p:nvSpPr>
              <p:cNvPr id="46" name="正方形/長方形 38"/>
              <p:cNvSpPr/>
              <p:nvPr/>
            </p:nvSpPr>
            <p:spPr bwMode="gray">
              <a:xfrm>
                <a:off x="312738" y="2747967"/>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a:solidFill>
                    <a:sysClr val="windowText" lastClr="000000"/>
                  </a:solidFill>
                </a:endParaRPr>
              </a:p>
            </p:txBody>
          </p:sp>
        </p:grpSp>
      </p:grpSp>
      <p:grpSp>
        <p:nvGrpSpPr>
          <p:cNvPr id="41" name="Group 40"/>
          <p:cNvGrpSpPr/>
          <p:nvPr userDrawn="1"/>
        </p:nvGrpSpPr>
        <p:grpSpPr>
          <a:xfrm>
            <a:off x="7684913" y="225822"/>
            <a:ext cx="1247904" cy="356665"/>
            <a:chOff x="2751138" y="3262313"/>
            <a:chExt cx="4665662" cy="1333500"/>
          </a:xfrm>
          <a:solidFill>
            <a:schemeClr val="tx1"/>
          </a:solidFill>
        </p:grpSpPr>
        <p:sp>
          <p:nvSpPr>
            <p:cNvPr id="4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4"/>
            <a:ext cx="7051040" cy="732441"/>
          </a:xfrm>
          <a:prstGeom prst="rect">
            <a:avLst/>
          </a:prstGeom>
        </p:spPr>
        <p:txBody>
          <a:bodyPr vert="horz" lIns="91440" tIns="0" rIns="91440" bIns="0" rtlCol="0" anchor="ctr">
            <a:normAutofit/>
          </a:bodyPr>
          <a:lstStyle/>
          <a:p>
            <a:pPr lvl="0"/>
            <a:r>
              <a:rPr lang="en-US" dirty="0"/>
              <a:t>Click to add title</a:t>
            </a:r>
          </a:p>
        </p:txBody>
      </p:sp>
    </p:spTree>
    <p:extLst>
      <p:ext uri="{BB962C8B-B14F-4D97-AF65-F5344CB8AC3E}">
        <p14:creationId xmlns:p14="http://schemas.microsoft.com/office/powerpoint/2010/main" val="378579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648200" y="967579"/>
            <a:ext cx="3898900" cy="400110"/>
          </a:xfrm>
          <a:prstGeom prst="rect">
            <a:avLst/>
          </a:prstGeom>
          <a:noFill/>
          <a:effectLst>
            <a:outerShdw blurRad="50800" dist="38100" dir="5400000" algn="t" rotWithShape="0">
              <a:prstClr val="black">
                <a:alpha val="40000"/>
              </a:prstClr>
            </a:outerShdw>
          </a:effectLst>
        </p:spPr>
        <p:txBody>
          <a:bodyPr/>
          <a:lstStyle/>
          <a:p>
            <a:r>
              <a:rPr lang="en-US"/>
              <a:t>Click icon to add picture</a:t>
            </a:r>
            <a:endParaRPr lang="en-US" dirty="0"/>
          </a:p>
        </p:txBody>
      </p:sp>
      <p:sp>
        <p:nvSpPr>
          <p:cNvPr id="10" name="Text Placeholder 53"/>
          <p:cNvSpPr>
            <a:spLocks noGrp="1"/>
          </p:cNvSpPr>
          <p:nvPr>
            <p:ph idx="1" hasCustomPrompt="1"/>
          </p:nvPr>
        </p:nvSpPr>
        <p:spPr>
          <a:xfrm>
            <a:off x="264160" y="967575"/>
            <a:ext cx="4130040" cy="1791693"/>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264160" y="53114"/>
            <a:ext cx="7051040" cy="732441"/>
          </a:xfrm>
          <a:prstGeom prst="rect">
            <a:avLst/>
          </a:prstGeom>
        </p:spPr>
        <p:txBody>
          <a:bodyPr vert="horz" lIns="91440" tIns="0" rIns="91440" bIns="0" rtlCol="0" anchor="ctr">
            <a:normAutofit/>
          </a:bodyPr>
          <a:lstStyle/>
          <a:p>
            <a:pPr lvl="0"/>
            <a:r>
              <a:rPr lang="en-US" dirty="0"/>
              <a:t>Click to add title</a:t>
            </a:r>
          </a:p>
        </p:txBody>
      </p:sp>
    </p:spTree>
    <p:extLst>
      <p:ext uri="{BB962C8B-B14F-4D97-AF65-F5344CB8AC3E}">
        <p14:creationId xmlns:p14="http://schemas.microsoft.com/office/powerpoint/2010/main" val="202390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pic>
        <p:nvPicPr>
          <p:cNvPr id="66" name="Picture 6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52831" cy="5143500"/>
          </a:xfrm>
          <a:prstGeom prst="rect">
            <a:avLst/>
          </a:prstGeom>
        </p:spPr>
      </p:pic>
      <p:sp>
        <p:nvSpPr>
          <p:cNvPr id="37" name="Rectangle 36"/>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9" name="TextBox 38"/>
          <p:cNvSpPr txBox="1"/>
          <p:nvPr userDrawn="1"/>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prstClr val="white">
                    <a:alpha val="50000"/>
                  </a:prst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white">
                  <a:alpha val="50000"/>
                </a:prstClr>
              </a:solidFill>
              <a:effectLst/>
              <a:uLnTx/>
              <a:uFillTx/>
              <a:latin typeface="Arial"/>
              <a:ea typeface="+mn-ea"/>
              <a:cs typeface="+mn-cs"/>
            </a:endParaRPr>
          </a:p>
        </p:txBody>
      </p:sp>
      <p:sp>
        <p:nvSpPr>
          <p:cNvPr id="36" name="Rectangle 35"/>
          <p:cNvSpPr/>
          <p:nvPr userDrawn="1"/>
        </p:nvSpPr>
        <p:spPr>
          <a:xfrm>
            <a:off x="0" y="1"/>
            <a:ext cx="9152831" cy="1487714"/>
          </a:xfrm>
          <a:prstGeom prst="rect">
            <a:avLst/>
          </a:prstGeom>
          <a:gradFill flip="none" rotWithShape="1">
            <a:gsLst>
              <a:gs pos="11000">
                <a:srgbClr val="0E1628">
                  <a:lumMod val="0"/>
                  <a:alpha val="72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5" name="Title 1"/>
          <p:cNvSpPr>
            <a:spLocks noGrp="1"/>
          </p:cNvSpPr>
          <p:nvPr>
            <p:ph type="ctrTitle" hasCustomPrompt="1"/>
          </p:nvPr>
        </p:nvSpPr>
        <p:spPr>
          <a:xfrm>
            <a:off x="807734" y="2296201"/>
            <a:ext cx="7653702" cy="430887"/>
          </a:xfrm>
          <a:prstGeom prst="rect">
            <a:avLst/>
          </a:prstGeom>
          <a:effectLst/>
        </p:spPr>
        <p:txBody>
          <a:bodyPr anchor="t">
            <a:spAutoFit/>
          </a:bodyPr>
          <a:lstStyle>
            <a:lvl1pPr>
              <a:lnSpc>
                <a:spcPct val="100000"/>
              </a:lnSpc>
              <a:defRPr sz="2800" b="1" cap="none" baseline="0">
                <a:solidFill>
                  <a:schemeClr val="bg1"/>
                </a:solidFill>
                <a:latin typeface="+mn-lt"/>
              </a:defRPr>
            </a:lvl1pPr>
          </a:lstStyle>
          <a:p>
            <a:r>
              <a:rPr lang="en-US"/>
              <a:t>Thank You</a:t>
            </a:r>
          </a:p>
        </p:txBody>
      </p:sp>
      <p:grpSp>
        <p:nvGrpSpPr>
          <p:cNvPr id="67" name="Group 66"/>
          <p:cNvGrpSpPr/>
          <p:nvPr userDrawn="1"/>
        </p:nvGrpSpPr>
        <p:grpSpPr>
          <a:xfrm>
            <a:off x="7684916" y="225822"/>
            <a:ext cx="1247901" cy="356665"/>
            <a:chOff x="2751138" y="3262313"/>
            <a:chExt cx="4665662" cy="1333500"/>
          </a:xfrm>
          <a:solidFill>
            <a:srgbClr val="FFFFFF"/>
          </a:solidFill>
        </p:grpSpPr>
        <p:sp>
          <p:nvSpPr>
            <p:cNvPr id="68"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9"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0"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1"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2"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3"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4"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5"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6"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7"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8"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0"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1"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2"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3"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4"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5"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6"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7"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8"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9"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90"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91"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grpSp>
      <p:sp>
        <p:nvSpPr>
          <p:cNvPr id="32" name="TextBox 31"/>
          <p:cNvSpPr txBox="1"/>
          <p:nvPr userDrawn="1"/>
        </p:nvSpPr>
        <p:spPr>
          <a:xfrm>
            <a:off x="7048957" y="4911221"/>
            <a:ext cx="2055371" cy="215444"/>
          </a:xfrm>
          <a:prstGeom prst="rect">
            <a:avLst/>
          </a:prstGeom>
          <a:noFill/>
        </p:spPr>
        <p:txBody>
          <a:bodyPr wrap="non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lumMod val="20000"/>
                    <a:lumOff val="80000"/>
                    <a:alpha val="50000"/>
                  </a:srgbClr>
                </a:solidFill>
                <a:effectLst/>
                <a:uLnTx/>
                <a:uFillTx/>
                <a:latin typeface="Arial"/>
                <a:ea typeface="+mn-ea"/>
                <a:cs typeface="+mn-cs"/>
              </a:rPr>
              <a:t>© Hitachi, Ltd. 2017. All Rights Reserved</a:t>
            </a:r>
          </a:p>
        </p:txBody>
      </p:sp>
    </p:spTree>
    <p:extLst>
      <p:ext uri="{BB962C8B-B14F-4D97-AF65-F5344CB8AC3E}">
        <p14:creationId xmlns:p14="http://schemas.microsoft.com/office/powerpoint/2010/main" val="260512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9152832" cy="5143501"/>
          </a:xfrm>
          <a:prstGeom prst="rect">
            <a:avLst/>
          </a:prstGeom>
        </p:spPr>
      </p:pic>
      <p:sp>
        <p:nvSpPr>
          <p:cNvPr id="133" name="Rectangle 132"/>
          <p:cNvSpPr/>
          <p:nvPr userDrawn="1"/>
        </p:nvSpPr>
        <p:spPr>
          <a:xfrm>
            <a:off x="0" y="1"/>
            <a:ext cx="9152831" cy="1145894"/>
          </a:xfrm>
          <a:prstGeom prst="rect">
            <a:avLst/>
          </a:prstGeom>
          <a:gradFill flip="none" rotWithShape="1">
            <a:gsLst>
              <a:gs pos="0">
                <a:srgbClr val="0E1628">
                  <a:alpha val="40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2" name="Rectangle 151"/>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4" name="Title 1"/>
          <p:cNvSpPr>
            <a:spLocks noGrp="1"/>
          </p:cNvSpPr>
          <p:nvPr>
            <p:ph type="ctrTitle" hasCustomPrompt="1"/>
          </p:nvPr>
        </p:nvSpPr>
        <p:spPr>
          <a:xfrm>
            <a:off x="807734" y="2296201"/>
            <a:ext cx="7653702" cy="430887"/>
          </a:xfrm>
          <a:prstGeom prst="rect">
            <a:avLst/>
          </a:prstGeom>
          <a:effectLst/>
        </p:spPr>
        <p:txBody>
          <a:bodyPr anchor="t">
            <a:spAutoFit/>
          </a:bodyPr>
          <a:lstStyle>
            <a:lvl1pPr>
              <a:lnSpc>
                <a:spcPct val="100000"/>
              </a:lnSpc>
              <a:defRPr sz="2800" b="1" cap="none" baseline="0">
                <a:solidFill>
                  <a:schemeClr val="bg1"/>
                </a:solidFill>
                <a:latin typeface="+mn-lt"/>
              </a:defRPr>
            </a:lvl1pPr>
          </a:lstStyle>
          <a:p>
            <a:r>
              <a:rPr lang="en-US"/>
              <a:t>Thank You</a:t>
            </a:r>
          </a:p>
        </p:txBody>
      </p:sp>
      <p:sp>
        <p:nvSpPr>
          <p:cNvPr id="158" name="TextBox 157"/>
          <p:cNvSpPr txBox="1"/>
          <p:nvPr userDrawn="1"/>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prstClr val="white">
                    <a:alpha val="50000"/>
                  </a:prst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white">
                  <a:alpha val="50000"/>
                </a:prstClr>
              </a:solidFill>
              <a:effectLst/>
              <a:uLnTx/>
              <a:uFillTx/>
              <a:latin typeface="Arial"/>
              <a:ea typeface="+mn-ea"/>
              <a:cs typeface="+mn-cs"/>
            </a:endParaRPr>
          </a:p>
        </p:txBody>
      </p:sp>
      <p:grpSp>
        <p:nvGrpSpPr>
          <p:cNvPr id="61" name="Group 60"/>
          <p:cNvGrpSpPr/>
          <p:nvPr userDrawn="1"/>
        </p:nvGrpSpPr>
        <p:grpSpPr>
          <a:xfrm>
            <a:off x="7684916" y="225822"/>
            <a:ext cx="1247901" cy="356665"/>
            <a:chOff x="2751138" y="3262313"/>
            <a:chExt cx="4665662" cy="1333500"/>
          </a:xfrm>
          <a:solidFill>
            <a:srgbClr val="FFFFFF"/>
          </a:solidFill>
        </p:grpSpPr>
        <p:sp>
          <p:nvSpPr>
            <p:cNvPr id="62"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3"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4"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5"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6"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7"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8"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69"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0"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1"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2"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3"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4"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5"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6"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7"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8"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79"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0"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1"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2"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3"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84"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grpSp>
      <p:sp>
        <p:nvSpPr>
          <p:cNvPr id="32" name="TextBox 31"/>
          <p:cNvSpPr txBox="1"/>
          <p:nvPr userDrawn="1"/>
        </p:nvSpPr>
        <p:spPr>
          <a:xfrm>
            <a:off x="7048957" y="4911221"/>
            <a:ext cx="2055371" cy="215444"/>
          </a:xfrm>
          <a:prstGeom prst="rect">
            <a:avLst/>
          </a:prstGeom>
          <a:noFill/>
        </p:spPr>
        <p:txBody>
          <a:bodyPr wrap="non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lumMod val="20000"/>
                    <a:lumOff val="80000"/>
                    <a:alpha val="50000"/>
                  </a:srgbClr>
                </a:solidFill>
                <a:effectLst/>
                <a:uLnTx/>
                <a:uFillTx/>
                <a:latin typeface="Arial"/>
                <a:ea typeface="+mn-ea"/>
                <a:cs typeface="+mn-cs"/>
              </a:rPr>
              <a:t>© Hitachi, Ltd. 2017. All Rights Reserved</a:t>
            </a:r>
          </a:p>
        </p:txBody>
      </p:sp>
    </p:spTree>
    <p:extLst>
      <p:ext uri="{BB962C8B-B14F-4D97-AF65-F5344CB8AC3E}">
        <p14:creationId xmlns:p14="http://schemas.microsoft.com/office/powerpoint/2010/main" val="299129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3" name="図 2" descr="ea60_010_030_dmac [更新済み].wmf"/>
          <p:cNvPicPr preferRelativeResize="0">
            <a:picLocks noChangeAspect="1"/>
          </p:cNvPicPr>
          <p:nvPr/>
        </p:nvPicPr>
        <p:blipFill>
          <a:blip r:embed="rId2" cstate="screen"/>
          <a:stretch>
            <a:fillRect/>
          </a:stretch>
        </p:blipFill>
        <p:spPr bwMode="gray">
          <a:xfrm>
            <a:off x="3226004" y="2167156"/>
            <a:ext cx="2691994" cy="772380"/>
          </a:xfrm>
          <a:prstGeom prst="rect">
            <a:avLst/>
          </a:prstGeom>
        </p:spPr>
      </p:pic>
      <p:sp>
        <p:nvSpPr>
          <p:cNvPr id="5" name="Rectangle 4"/>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6" name="図 2" descr="ea60_010_030_dmac [更新済み].wmf"/>
          <p:cNvPicPr preferRelativeResize="0">
            <a:picLocks noChangeAspect="1"/>
          </p:cNvPicPr>
          <p:nvPr userDrawn="1"/>
        </p:nvPicPr>
        <p:blipFill>
          <a:blip r:embed="rId2" cstate="screen"/>
          <a:stretch>
            <a:fillRect/>
          </a:stretch>
        </p:blipFill>
        <p:spPr bwMode="gray">
          <a:xfrm>
            <a:off x="3226004" y="2167156"/>
            <a:ext cx="2691994" cy="772380"/>
          </a:xfrm>
          <a:prstGeom prst="rect">
            <a:avLst/>
          </a:prstGeom>
        </p:spPr>
      </p:pic>
    </p:spTree>
    <p:extLst>
      <p:ext uri="{BB962C8B-B14F-4D97-AF65-F5344CB8AC3E}">
        <p14:creationId xmlns:p14="http://schemas.microsoft.com/office/powerpoint/2010/main" val="299028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pecial 20min Pitc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6909"/>
            <a:ext cx="9144000" cy="850392"/>
          </a:xfrm>
        </p:spPr>
        <p:txBody>
          <a:bodyPr anchor="ctr" anchorCtr="0"/>
          <a:lstStyle>
            <a:lvl1pPr algn="ctr">
              <a:lnSpc>
                <a:spcPct val="80000"/>
              </a:lnSpc>
              <a:defRPr sz="3400"/>
            </a:lvl1pPr>
          </a:lstStyle>
          <a:p>
            <a:r>
              <a:rPr lang="en-US" dirty="0"/>
              <a:t>Click to add slide title</a:t>
            </a:r>
          </a:p>
        </p:txBody>
      </p:sp>
    </p:spTree>
    <p:extLst>
      <p:ext uri="{BB962C8B-B14F-4D97-AF65-F5344CB8AC3E}">
        <p14:creationId xmlns:p14="http://schemas.microsoft.com/office/powerpoint/2010/main" val="15454870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lide Title (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24C86-0FAB-A74B-999B-09FA9FC16FB0}" type="slidenum">
              <a:t>‹#›</a:t>
            </a:fld>
            <a:endParaRPr lang="en-US"/>
          </a:p>
        </p:txBody>
      </p:sp>
    </p:spTree>
    <p:extLst>
      <p:ext uri="{BB962C8B-B14F-4D97-AF65-F5344CB8AC3E}">
        <p14:creationId xmlns:p14="http://schemas.microsoft.com/office/powerpoint/2010/main" val="1292013264"/>
      </p:ext>
    </p:extLst>
  </p:cSld>
  <p:clrMapOvr>
    <a:masterClrMapping/>
  </p:clrMapOvr>
  <mc:AlternateContent xmlns:mc="http://schemas.openxmlformats.org/markup-compatibility/2006" xmlns:p14="http://schemas.microsoft.com/office/powerpoint/2010/main">
    <mc:Choice Requires="p14">
      <p:transition spd="med" p14:dur="700" advTm="12000">
        <p:fade/>
      </p:transition>
    </mc:Choice>
    <mc:Fallback xmlns="">
      <p:transition spd="med" advTm="12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cSld name="Blank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0638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large and centere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64161" y="50801"/>
            <a:ext cx="8584006" cy="888999"/>
          </a:xfrm>
          <a:prstGeom prst="rect">
            <a:avLst/>
          </a:prstGeom>
        </p:spPr>
        <p:txBody>
          <a:bodyPr vert="horz" lIns="0" tIns="0" rIns="0" bIns="0" rtlCol="0" anchor="ctr">
            <a:noAutofit/>
          </a:bodyPr>
          <a:lstStyle>
            <a:lvl1pPr algn="ctr">
              <a:defRPr lang="en-US" sz="3400" dirty="0"/>
            </a:lvl1pPr>
          </a:lstStyle>
          <a:p>
            <a:pPr marL="0" lvl="0" algn="ctr"/>
            <a:r>
              <a:rPr lang="en-US" dirty="0"/>
              <a:t>Click to edit Master title style</a:t>
            </a:r>
          </a:p>
        </p:txBody>
      </p:sp>
    </p:spTree>
    <p:extLst>
      <p:ext uri="{BB962C8B-B14F-4D97-AF65-F5344CB8AC3E}">
        <p14:creationId xmlns:p14="http://schemas.microsoft.com/office/powerpoint/2010/main" val="14188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200"/>
            </a:lvl1pPr>
          </a:lstStyle>
          <a:p>
            <a:r>
              <a:rPr lang="en-US"/>
              <a:t>Click to edit Master title style</a:t>
            </a:r>
            <a:endParaRPr lang="en-US" dirty="0"/>
          </a:p>
        </p:txBody>
      </p:sp>
      <p:sp>
        <p:nvSpPr>
          <p:cNvPr id="5" name="Text Placeholder 3"/>
          <p:cNvSpPr>
            <a:spLocks noGrp="1"/>
          </p:cNvSpPr>
          <p:nvPr>
            <p:ph type="body" sz="quarter" idx="11"/>
          </p:nvPr>
        </p:nvSpPr>
        <p:spPr>
          <a:xfrm>
            <a:off x="349250" y="592996"/>
            <a:ext cx="8458200" cy="400110"/>
          </a:xfrm>
          <a:prstGeom prst="rect">
            <a:avLst/>
          </a:prstGeom>
        </p:spPr>
        <p:txBody>
          <a:bodyPr/>
          <a:lstStyle>
            <a:lvl1pPr>
              <a:defRPr sz="2000" b="0" baseline="0">
                <a:solidFill>
                  <a:srgbClr val="7F7F7F"/>
                </a:solidFill>
              </a:defRPr>
            </a:lvl1pPr>
          </a:lstStyle>
          <a:p>
            <a:pPr lvl="0"/>
            <a:r>
              <a:rPr lang="en-US"/>
              <a:t>Click to edit Master text styles</a:t>
            </a:r>
          </a:p>
        </p:txBody>
      </p:sp>
    </p:spTree>
    <p:extLst>
      <p:ext uri="{BB962C8B-B14F-4D97-AF65-F5344CB8AC3E}">
        <p14:creationId xmlns:p14="http://schemas.microsoft.com/office/powerpoint/2010/main" val="1188333768"/>
      </p:ext>
    </p:extLst>
  </p:cSld>
  <p:clrMapOvr>
    <a:masterClrMapping/>
  </p:clrMapOvr>
  <mc:AlternateContent xmlns:mc="http://schemas.openxmlformats.org/markup-compatibility/2006" xmlns:p14="http://schemas.microsoft.com/office/powerpoint/2010/main">
    <mc:Choice Requires="p14">
      <p:transition p14:dur="100" advClick="0" advTm="20000">
        <p:cut/>
      </p:transition>
    </mc:Choice>
    <mc:Fallback xmlns="">
      <p:transition advClick="0" advTm="20000">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3" name="Color BG"/>
          <p:cNvSpPr/>
          <p:nvPr/>
        </p:nvSpPr>
        <p:spPr>
          <a:xfrm>
            <a:off x="0" y="-7472"/>
            <a:ext cx="9144000" cy="5150971"/>
          </a:xfrm>
          <a:prstGeom prst="rect">
            <a:avLst/>
          </a:prstGeom>
          <a:solidFill>
            <a:schemeClr val="accent4"/>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mj-lt"/>
            </a:endParaRPr>
          </a:p>
        </p:txBody>
      </p:sp>
      <p:sp>
        <p:nvSpPr>
          <p:cNvPr id="56" name="Gradient Overlay"/>
          <p:cNvSpPr/>
          <p:nvPr/>
        </p:nvSpPr>
        <p:spPr>
          <a:xfrm>
            <a:off x="0" y="-7473"/>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pic>
        <p:nvPicPr>
          <p:cNvPr id="61" name="Smart Texture"/>
          <p:cNvPicPr>
            <a:picLocks noChangeAspect="1"/>
          </p:cNvPicPr>
          <p:nvPr userDrawn="1"/>
        </p:nvPicPr>
        <p:blipFill rotWithShape="1">
          <a:blip r:embed="rId2" cstate="print">
            <a:alphaModFix amt="10000"/>
            <a:extLst>
              <a:ext uri="{28A0092B-C50C-407E-A947-70E740481C1C}">
                <a14:useLocalDpi xmlns:a14="http://schemas.microsoft.com/office/drawing/2010/main" val="0"/>
              </a:ext>
            </a:extLst>
          </a:blip>
          <a:srcRect/>
          <a:stretch/>
        </p:blipFill>
        <p:spPr>
          <a:xfrm>
            <a:off x="-149740" y="-74140"/>
            <a:ext cx="9398875" cy="5305168"/>
          </a:xfrm>
          <a:prstGeom prst="rect">
            <a:avLst/>
          </a:prstGeom>
        </p:spPr>
      </p:pic>
      <p:sp>
        <p:nvSpPr>
          <p:cNvPr id="59" name="Rectangle 58"/>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41" name="TextBox 40"/>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a:solidFill>
                <a:schemeClr val="bg1">
                  <a:alpha val="50000"/>
                </a:schemeClr>
              </a:solidFill>
              <a:latin typeface="+mj-lt"/>
            </a:endParaRPr>
          </a:p>
        </p:txBody>
      </p:sp>
      <p:sp>
        <p:nvSpPr>
          <p:cNvPr id="157" name="Divider Slide"/>
          <p:cNvSpPr>
            <a:spLocks noGrp="1"/>
          </p:cNvSpPr>
          <p:nvPr>
            <p:ph type="ctrTitle" hasCustomPrompt="1"/>
          </p:nvPr>
        </p:nvSpPr>
        <p:spPr>
          <a:xfrm>
            <a:off x="1187863" y="2319174"/>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Divider Slide</a:t>
            </a:r>
          </a:p>
        </p:txBody>
      </p:sp>
      <p:sp>
        <p:nvSpPr>
          <p:cNvPr id="34" name="Slide Number"/>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a:solidFill>
                <a:schemeClr val="bg1">
                  <a:alpha val="50000"/>
                </a:schemeClr>
              </a:solidFill>
              <a:latin typeface="+mj-lt"/>
            </a:endParaRPr>
          </a:p>
        </p:txBody>
      </p:sp>
      <p:grpSp>
        <p:nvGrpSpPr>
          <p:cNvPr id="32" name="Group 31"/>
          <p:cNvGrpSpPr/>
          <p:nvPr userDrawn="1"/>
        </p:nvGrpSpPr>
        <p:grpSpPr>
          <a:xfrm>
            <a:off x="7684916" y="225821"/>
            <a:ext cx="1247901" cy="356665"/>
            <a:chOff x="2751138" y="3262313"/>
            <a:chExt cx="4665662" cy="1333500"/>
          </a:xfrm>
          <a:solidFill>
            <a:srgbClr val="FFFFFF"/>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9152832" cy="5143501"/>
          </a:xfrm>
          <a:prstGeom prst="rect">
            <a:avLst/>
          </a:prstGeom>
        </p:spPr>
      </p:pic>
      <p:sp>
        <p:nvSpPr>
          <p:cNvPr id="133" name="Rectangle 132"/>
          <p:cNvSpPr/>
          <p:nvPr userDrawn="1"/>
        </p:nvSpPr>
        <p:spPr>
          <a:xfrm>
            <a:off x="0" y="1"/>
            <a:ext cx="9152831" cy="1145894"/>
          </a:xfrm>
          <a:prstGeom prst="rect">
            <a:avLst/>
          </a:prstGeom>
          <a:gradFill flip="none" rotWithShape="1">
            <a:gsLst>
              <a:gs pos="0">
                <a:srgbClr val="0E1628">
                  <a:alpha val="40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sp>
        <p:nvSpPr>
          <p:cNvPr id="152" name="Rectangle 151"/>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sp>
        <p:nvSpPr>
          <p:cNvPr id="153" name="Subtitle 2"/>
          <p:cNvSpPr>
            <a:spLocks noGrp="1"/>
          </p:cNvSpPr>
          <p:nvPr>
            <p:ph type="subTitle" idx="1" hasCustomPrompt="1"/>
          </p:nvPr>
        </p:nvSpPr>
        <p:spPr>
          <a:xfrm>
            <a:off x="807734" y="3170479"/>
            <a:ext cx="7653702" cy="646331"/>
          </a:xfrm>
          <a:prstGeom prst="rect">
            <a:avLst/>
          </a:prstGeom>
          <a:effectLst/>
        </p:spPr>
        <p:txBody>
          <a:bodyPr/>
          <a:lstStyle>
            <a:lvl1pPr marL="0" marR="0" indent="0" algn="l" defTabSz="914378"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Subtitle placeholder</a:t>
            </a:r>
          </a:p>
          <a:p>
            <a:r>
              <a:rPr lang="en-US"/>
              <a:t>Subtitle placeholder</a:t>
            </a:r>
          </a:p>
        </p:txBody>
      </p:sp>
      <p:sp>
        <p:nvSpPr>
          <p:cNvPr id="154" name="Title 1"/>
          <p:cNvSpPr>
            <a:spLocks noGrp="1"/>
          </p:cNvSpPr>
          <p:nvPr>
            <p:ph type="ctrTitle" hasCustomPrompt="1"/>
          </p:nvPr>
        </p:nvSpPr>
        <p:spPr>
          <a:xfrm>
            <a:off x="807734" y="2296200"/>
            <a:ext cx="7653702" cy="880980"/>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2 Line Hitachi Title Slide Placeholder </a:t>
            </a:r>
            <a:br>
              <a:rPr lang="en-US"/>
            </a:br>
            <a:r>
              <a:rPr lang="en-US"/>
              <a:t>2 Line Hitachi Title Slide Placeholder</a:t>
            </a:r>
          </a:p>
        </p:txBody>
      </p:sp>
      <p:sp>
        <p:nvSpPr>
          <p:cNvPr id="155" name="Text Placeholder 6"/>
          <p:cNvSpPr>
            <a:spLocks noGrp="1"/>
          </p:cNvSpPr>
          <p:nvPr>
            <p:ph type="body" sz="quarter" idx="11" hasCustomPrompt="1"/>
          </p:nvPr>
        </p:nvSpPr>
        <p:spPr>
          <a:xfrm>
            <a:off x="807734" y="4068885"/>
            <a:ext cx="5221816" cy="307777"/>
          </a:xfrm>
          <a:ln>
            <a:noFill/>
          </a:ln>
        </p:spPr>
        <p:txBody>
          <a:bodyPr anchor="t"/>
          <a:lstStyle>
            <a:lvl1pPr marL="0" indent="0">
              <a:spcBef>
                <a:spcPts val="0"/>
              </a:spcBef>
              <a:spcAft>
                <a:spcPts val="300"/>
              </a:spcAft>
              <a:buNone/>
              <a:defRPr sz="1400" b="1" baseline="0">
                <a:solidFill>
                  <a:schemeClr val="bg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Name Here</a:t>
            </a:r>
          </a:p>
        </p:txBody>
      </p:sp>
      <p:sp>
        <p:nvSpPr>
          <p:cNvPr id="156" name="Text Placeholder 8"/>
          <p:cNvSpPr>
            <a:spLocks noGrp="1"/>
          </p:cNvSpPr>
          <p:nvPr>
            <p:ph type="body" sz="quarter" idx="12" hasCustomPrompt="1"/>
          </p:nvPr>
        </p:nvSpPr>
        <p:spPr>
          <a:xfrm>
            <a:off x="807734" y="4298227"/>
            <a:ext cx="5221816" cy="461665"/>
          </a:xfrm>
          <a:ln>
            <a:noFill/>
          </a:ln>
        </p:spPr>
        <p:txBody>
          <a:bodyPr anchor="t"/>
          <a:lstStyle>
            <a:lvl1pPr marL="0" indent="0">
              <a:spcBef>
                <a:spcPts val="0"/>
              </a:spcBef>
              <a:spcAft>
                <a:spcPts val="300"/>
              </a:spcAft>
              <a:buNone/>
              <a:defRPr sz="1200">
                <a:solidFill>
                  <a:schemeClr val="bg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Title/Department</a:t>
            </a:r>
            <a:br>
              <a:rPr lang="en-US"/>
            </a:br>
            <a:r>
              <a:rPr lang="en-US"/>
              <a:t>Date</a:t>
            </a:r>
          </a:p>
        </p:txBody>
      </p:sp>
      <p:sp>
        <p:nvSpPr>
          <p:cNvPr id="158" name="TextBox 157"/>
          <p:cNvSpPr txBox="1"/>
          <p:nvPr userDrawn="1"/>
        </p:nvSpPr>
        <p:spPr>
          <a:xfrm>
            <a:off x="1611" y="4915451"/>
            <a:ext cx="309700"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grpSp>
        <p:nvGrpSpPr>
          <p:cNvPr id="60" name="Group 59"/>
          <p:cNvGrpSpPr/>
          <p:nvPr userDrawn="1"/>
        </p:nvGrpSpPr>
        <p:grpSpPr>
          <a:xfrm>
            <a:off x="7684916" y="225822"/>
            <a:ext cx="1247901" cy="356665"/>
            <a:chOff x="2751138" y="3262313"/>
            <a:chExt cx="4665662" cy="1333500"/>
          </a:xfrm>
          <a:solidFill>
            <a:srgbClr val="FFFFFF"/>
          </a:solidFill>
        </p:grpSpPr>
        <p:sp>
          <p:nvSpPr>
            <p:cNvPr id="61"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2"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3"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4"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5"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6"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7"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8"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9"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0"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1"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2"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3"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4"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5"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6"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7"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8"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9"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0"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1"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2"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grpSp>
      <p:sp>
        <p:nvSpPr>
          <p:cNvPr id="36" name="TextBox 35"/>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40000"/>
                    <a:lumOff val="60000"/>
                    <a:alpha val="50000"/>
                  </a:schemeClr>
                </a:solidFill>
                <a:latin typeface="+mn-lt"/>
                <a:ea typeface="+mn-ea"/>
                <a:cs typeface="+mn-cs"/>
              </a:rPr>
              <a:t>© Hitachi, Ltd. 2017. All Rights Reserved</a:t>
            </a:r>
          </a:p>
        </p:txBody>
      </p:sp>
    </p:spTree>
    <p:extLst>
      <p:ext uri="{BB962C8B-B14F-4D97-AF65-F5344CB8AC3E}">
        <p14:creationId xmlns:p14="http://schemas.microsoft.com/office/powerpoint/2010/main" val="16943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pic>
        <p:nvPicPr>
          <p:cNvPr id="66" name="Picture 6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52831" cy="5143500"/>
          </a:xfrm>
          <a:prstGeom prst="rect">
            <a:avLst/>
          </a:prstGeom>
        </p:spPr>
      </p:pic>
      <p:sp>
        <p:nvSpPr>
          <p:cNvPr id="37" name="Rectangle 36"/>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sp>
        <p:nvSpPr>
          <p:cNvPr id="39" name="TextBox 38"/>
          <p:cNvSpPr txBox="1"/>
          <p:nvPr userDrawn="1"/>
        </p:nvSpPr>
        <p:spPr>
          <a:xfrm>
            <a:off x="1611" y="4915451"/>
            <a:ext cx="309700"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sp>
        <p:nvSpPr>
          <p:cNvPr id="36" name="Rectangle 35"/>
          <p:cNvSpPr/>
          <p:nvPr userDrawn="1"/>
        </p:nvSpPr>
        <p:spPr>
          <a:xfrm>
            <a:off x="0" y="1"/>
            <a:ext cx="9152831" cy="1487714"/>
          </a:xfrm>
          <a:prstGeom prst="rect">
            <a:avLst/>
          </a:prstGeom>
          <a:gradFill flip="none" rotWithShape="1">
            <a:gsLst>
              <a:gs pos="11000">
                <a:srgbClr val="0E1628">
                  <a:lumMod val="0"/>
                  <a:alpha val="72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sp>
        <p:nvSpPr>
          <p:cNvPr id="35" name="Title 1"/>
          <p:cNvSpPr>
            <a:spLocks noGrp="1"/>
          </p:cNvSpPr>
          <p:nvPr>
            <p:ph type="ctrTitle" hasCustomPrompt="1"/>
          </p:nvPr>
        </p:nvSpPr>
        <p:spPr>
          <a:xfrm>
            <a:off x="807734" y="2296201"/>
            <a:ext cx="7653702" cy="430887"/>
          </a:xfrm>
          <a:prstGeom prst="rect">
            <a:avLst/>
          </a:prstGeom>
          <a:effectLst/>
        </p:spPr>
        <p:txBody>
          <a:bodyPr anchor="t">
            <a:spAutoFit/>
          </a:bodyPr>
          <a:lstStyle>
            <a:lvl1pPr>
              <a:lnSpc>
                <a:spcPct val="100000"/>
              </a:lnSpc>
              <a:defRPr sz="2800" b="1" cap="none" baseline="0">
                <a:solidFill>
                  <a:schemeClr val="bg1"/>
                </a:solidFill>
                <a:latin typeface="+mn-lt"/>
              </a:defRPr>
            </a:lvl1pPr>
          </a:lstStyle>
          <a:p>
            <a:r>
              <a:rPr lang="en-US"/>
              <a:t>Thank You</a:t>
            </a:r>
          </a:p>
        </p:txBody>
      </p:sp>
      <p:grpSp>
        <p:nvGrpSpPr>
          <p:cNvPr id="67" name="Group 66"/>
          <p:cNvGrpSpPr/>
          <p:nvPr userDrawn="1"/>
        </p:nvGrpSpPr>
        <p:grpSpPr>
          <a:xfrm>
            <a:off x="7684916" y="225822"/>
            <a:ext cx="1247901" cy="356665"/>
            <a:chOff x="2751138" y="3262313"/>
            <a:chExt cx="4665662" cy="1333500"/>
          </a:xfrm>
          <a:solidFill>
            <a:srgbClr val="FFFFFF"/>
          </a:solidFill>
        </p:grpSpPr>
        <p:sp>
          <p:nvSpPr>
            <p:cNvPr id="68"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9"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0"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1"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2"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3"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4"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5"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6"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7"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8"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0"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1"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2"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3"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4"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5"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6"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7"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8"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9"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90"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91"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grpSp>
      <p:sp>
        <p:nvSpPr>
          <p:cNvPr id="32" name="TextBox 31"/>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20000"/>
                    <a:lumOff val="80000"/>
                    <a:alpha val="50000"/>
                  </a:schemeClr>
                </a:solidFill>
                <a:latin typeface="+mn-lt"/>
                <a:ea typeface="+mn-ea"/>
                <a:cs typeface="+mn-cs"/>
              </a:rPr>
              <a:t>© Hitachi, Ltd. 2017. All Rights Reserved</a:t>
            </a:r>
          </a:p>
        </p:txBody>
      </p:sp>
    </p:spTree>
    <p:extLst>
      <p:ext uri="{BB962C8B-B14F-4D97-AF65-F5344CB8AC3E}">
        <p14:creationId xmlns:p14="http://schemas.microsoft.com/office/powerpoint/2010/main" val="236117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9152832" cy="5143501"/>
          </a:xfrm>
          <a:prstGeom prst="rect">
            <a:avLst/>
          </a:prstGeom>
        </p:spPr>
      </p:pic>
      <p:sp>
        <p:nvSpPr>
          <p:cNvPr id="133" name="Rectangle 132"/>
          <p:cNvSpPr/>
          <p:nvPr userDrawn="1"/>
        </p:nvSpPr>
        <p:spPr>
          <a:xfrm>
            <a:off x="0" y="1"/>
            <a:ext cx="9152831" cy="1145894"/>
          </a:xfrm>
          <a:prstGeom prst="rect">
            <a:avLst/>
          </a:prstGeom>
          <a:gradFill flip="none" rotWithShape="1">
            <a:gsLst>
              <a:gs pos="0">
                <a:srgbClr val="0E1628">
                  <a:alpha val="40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sp>
        <p:nvSpPr>
          <p:cNvPr id="152" name="Rectangle 151"/>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sp>
        <p:nvSpPr>
          <p:cNvPr id="154" name="Title 1"/>
          <p:cNvSpPr>
            <a:spLocks noGrp="1"/>
          </p:cNvSpPr>
          <p:nvPr>
            <p:ph type="ctrTitle" hasCustomPrompt="1"/>
          </p:nvPr>
        </p:nvSpPr>
        <p:spPr>
          <a:xfrm>
            <a:off x="807734" y="2296201"/>
            <a:ext cx="7653702" cy="430887"/>
          </a:xfrm>
          <a:prstGeom prst="rect">
            <a:avLst/>
          </a:prstGeom>
          <a:effectLst/>
        </p:spPr>
        <p:txBody>
          <a:bodyPr anchor="t">
            <a:spAutoFit/>
          </a:bodyPr>
          <a:lstStyle>
            <a:lvl1pPr>
              <a:lnSpc>
                <a:spcPct val="100000"/>
              </a:lnSpc>
              <a:defRPr sz="2800" b="1" cap="none" baseline="0">
                <a:solidFill>
                  <a:schemeClr val="bg1"/>
                </a:solidFill>
                <a:latin typeface="+mn-lt"/>
              </a:defRPr>
            </a:lvl1pPr>
          </a:lstStyle>
          <a:p>
            <a:r>
              <a:rPr lang="en-US"/>
              <a:t>Thank You</a:t>
            </a:r>
          </a:p>
        </p:txBody>
      </p:sp>
      <p:sp>
        <p:nvSpPr>
          <p:cNvPr id="158" name="TextBox 157"/>
          <p:cNvSpPr txBox="1"/>
          <p:nvPr userDrawn="1"/>
        </p:nvSpPr>
        <p:spPr>
          <a:xfrm>
            <a:off x="1611" y="4915451"/>
            <a:ext cx="309700"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grpSp>
        <p:nvGrpSpPr>
          <p:cNvPr id="61" name="Group 60"/>
          <p:cNvGrpSpPr/>
          <p:nvPr userDrawn="1"/>
        </p:nvGrpSpPr>
        <p:grpSpPr>
          <a:xfrm>
            <a:off x="7684916" y="225822"/>
            <a:ext cx="1247901" cy="356665"/>
            <a:chOff x="2751138" y="3262313"/>
            <a:chExt cx="4665662" cy="1333500"/>
          </a:xfrm>
          <a:solidFill>
            <a:srgbClr val="FFFFFF"/>
          </a:solidFill>
        </p:grpSpPr>
        <p:sp>
          <p:nvSpPr>
            <p:cNvPr id="62"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3"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4"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5"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6"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7"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8"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9"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0"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1"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2"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3"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4"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5"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6"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7"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8"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9"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0"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1"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2"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3"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4"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grpSp>
      <p:sp>
        <p:nvSpPr>
          <p:cNvPr id="32" name="TextBox 31"/>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20000"/>
                    <a:lumOff val="80000"/>
                    <a:alpha val="50000"/>
                  </a:schemeClr>
                </a:solidFill>
                <a:latin typeface="+mn-lt"/>
                <a:ea typeface="+mn-ea"/>
                <a:cs typeface="+mn-cs"/>
              </a:rPr>
              <a:t>© Hitachi, Ltd. 2017. All Rights Reserved</a:t>
            </a:r>
          </a:p>
        </p:txBody>
      </p:sp>
    </p:spTree>
    <p:extLst>
      <p:ext uri="{BB962C8B-B14F-4D97-AF65-F5344CB8AC3E}">
        <p14:creationId xmlns:p14="http://schemas.microsoft.com/office/powerpoint/2010/main" val="15614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53"/>
          <p:cNvSpPr>
            <a:spLocks noGrp="1"/>
          </p:cNvSpPr>
          <p:nvPr>
            <p:ph idx="1"/>
          </p:nvPr>
        </p:nvSpPr>
        <p:spPr>
          <a:xfrm>
            <a:off x="264161" y="967575"/>
            <a:ext cx="8584006" cy="3523006"/>
          </a:xfrm>
          <a:prstGeom prst="rect">
            <a:avLst/>
          </a:prstGeom>
        </p:spPr>
        <p:txBody>
          <a:bodyPr vert="horz" wrap="square" lIns="0" tIns="0" rIns="0" bIns="0" rtlCol="0">
            <a:noAutofit/>
          </a:bodyPr>
          <a:lstStyle>
            <a:lvl1pPr>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264161" y="50801"/>
            <a:ext cx="8584006" cy="888999"/>
          </a:xfrm>
          <a:prstGeom prst="rect">
            <a:avLst/>
          </a:prstGeom>
        </p:spPr>
        <p:txBody>
          <a:bodyPr vert="horz" lIns="0" tIns="0" rIns="0" bIns="0" rtlCol="0" anchor="ctr">
            <a:noAutofit/>
          </a:bodyPr>
          <a:lstStyle>
            <a:lvl1pPr algn="ctr">
              <a:defRPr lang="en-US" sz="3400" dirty="0"/>
            </a:lvl1pPr>
          </a:lstStyle>
          <a:p>
            <a:pPr marL="0" lvl="0" algn="ctr"/>
            <a:r>
              <a:rPr lang="en-US" dirty="0"/>
              <a:t>Click to edit Master title style</a:t>
            </a:r>
          </a:p>
        </p:txBody>
      </p:sp>
    </p:spTree>
    <p:extLst>
      <p:ext uri="{BB962C8B-B14F-4D97-AF65-F5344CB8AC3E}">
        <p14:creationId xmlns:p14="http://schemas.microsoft.com/office/powerpoint/2010/main" val="245917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Slide Title (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24C86-0FAB-A74B-999B-09FA9FC16FB0}" type="slidenum">
              <a:t>‹#›</a:t>
            </a:fld>
            <a:endParaRPr lang="en-US"/>
          </a:p>
        </p:txBody>
      </p:sp>
    </p:spTree>
    <p:extLst>
      <p:ext uri="{BB962C8B-B14F-4D97-AF65-F5344CB8AC3E}">
        <p14:creationId xmlns:p14="http://schemas.microsoft.com/office/powerpoint/2010/main" val="168473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pic>
        <p:nvPicPr>
          <p:cNvPr id="32" name="Picture 3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9152831" cy="5126665"/>
          </a:xfrm>
          <a:prstGeom prst="rect">
            <a:avLst/>
          </a:prstGeom>
        </p:spPr>
      </p:pic>
      <p:sp>
        <p:nvSpPr>
          <p:cNvPr id="133" name="Rectangle 132"/>
          <p:cNvSpPr/>
          <p:nvPr userDrawn="1"/>
        </p:nvSpPr>
        <p:spPr>
          <a:xfrm>
            <a:off x="0" y="1"/>
            <a:ext cx="9152831" cy="1145894"/>
          </a:xfrm>
          <a:prstGeom prst="rect">
            <a:avLst/>
          </a:prstGeom>
          <a:gradFill flip="none" rotWithShape="1">
            <a:gsLst>
              <a:gs pos="0">
                <a:schemeClr val="tx2">
                  <a:alpha val="40000"/>
                </a:schemeClr>
              </a:gs>
              <a:gs pos="100000">
                <a:schemeClr val="tx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solidFill>
                <a:prstClr val="white"/>
              </a:solidFill>
              <a:latin typeface="Arial"/>
            </a:endParaRPr>
          </a:p>
        </p:txBody>
      </p:sp>
      <p:sp>
        <p:nvSpPr>
          <p:cNvPr id="152" name="Rectangle 151"/>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sp>
        <p:nvSpPr>
          <p:cNvPr id="154" name="Title 1"/>
          <p:cNvSpPr>
            <a:spLocks noGrp="1"/>
          </p:cNvSpPr>
          <p:nvPr>
            <p:ph type="ctrTitle" hasCustomPrompt="1"/>
          </p:nvPr>
        </p:nvSpPr>
        <p:spPr>
          <a:xfrm>
            <a:off x="807734" y="2296201"/>
            <a:ext cx="7653702" cy="430887"/>
          </a:xfrm>
          <a:prstGeom prst="rect">
            <a:avLst/>
          </a:prstGeom>
          <a:effectLst/>
        </p:spPr>
        <p:txBody>
          <a:bodyPr anchor="t">
            <a:spAutoFit/>
          </a:bodyPr>
          <a:lstStyle>
            <a:lvl1pPr>
              <a:lnSpc>
                <a:spcPct val="100000"/>
              </a:lnSpc>
              <a:defRPr sz="2800" b="1" cap="none" baseline="0">
                <a:solidFill>
                  <a:schemeClr val="bg1"/>
                </a:solidFill>
                <a:latin typeface="+mn-lt"/>
              </a:defRPr>
            </a:lvl1pPr>
          </a:lstStyle>
          <a:p>
            <a:r>
              <a:rPr lang="en-US"/>
              <a:t>Thank You</a:t>
            </a:r>
          </a:p>
        </p:txBody>
      </p:sp>
      <p:sp>
        <p:nvSpPr>
          <p:cNvPr id="158" name="TextBox 157"/>
          <p:cNvSpPr txBox="1"/>
          <p:nvPr userDrawn="1"/>
        </p:nvSpPr>
        <p:spPr>
          <a:xfrm>
            <a:off x="1611" y="4915451"/>
            <a:ext cx="309700"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grpSp>
        <p:nvGrpSpPr>
          <p:cNvPr id="61" name="Group 60"/>
          <p:cNvGrpSpPr/>
          <p:nvPr userDrawn="1"/>
        </p:nvGrpSpPr>
        <p:grpSpPr>
          <a:xfrm>
            <a:off x="7684916" y="225822"/>
            <a:ext cx="1247901" cy="356665"/>
            <a:chOff x="2751138" y="3262313"/>
            <a:chExt cx="4665662" cy="1333500"/>
          </a:xfrm>
          <a:solidFill>
            <a:srgbClr val="FFFFFF"/>
          </a:solidFill>
        </p:grpSpPr>
        <p:sp>
          <p:nvSpPr>
            <p:cNvPr id="62"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3"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4"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5"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6"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7"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8"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9"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0"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1"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2"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3"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4"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5"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6"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7"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8"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9"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0"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1"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2"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3"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4"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grpSp>
      <p:sp>
        <p:nvSpPr>
          <p:cNvPr id="33" name="TextBox 32"/>
          <p:cNvSpPr txBox="1"/>
          <p:nvPr userDrawn="1"/>
        </p:nvSpPr>
        <p:spPr>
          <a:xfrm>
            <a:off x="6321194" y="4911221"/>
            <a:ext cx="2783134" cy="215444"/>
          </a:xfrm>
          <a:prstGeom prst="rect">
            <a:avLst/>
          </a:prstGeom>
          <a:noFill/>
        </p:spPr>
        <p:txBody>
          <a:bodyPr wrap="none" rtlCol="0">
            <a:spAutoFit/>
          </a:bodyPr>
          <a:lstStyle/>
          <a:p>
            <a:pPr marL="0" marR="0" indent="0" algn="r" defTabSz="914378" rtl="0" eaLnBrk="1" fontAlgn="auto" latinLnBrk="0" hangingPunct="1">
              <a:lnSpc>
                <a:spcPct val="100000"/>
              </a:lnSpc>
              <a:spcBef>
                <a:spcPts val="0"/>
              </a:spcBef>
              <a:spcAft>
                <a:spcPts val="0"/>
              </a:spcAft>
              <a:buClrTx/>
              <a:buSzTx/>
              <a:buFontTx/>
              <a:buNone/>
              <a:tabLst/>
              <a:defRPr/>
            </a:pPr>
            <a:r>
              <a:rPr lang="en-US" sz="800" kern="1200">
                <a:solidFill>
                  <a:schemeClr val="tx1">
                    <a:lumMod val="40000"/>
                    <a:lumOff val="60000"/>
                  </a:schemeClr>
                </a:solidFill>
                <a:latin typeface="+mn-lt"/>
                <a:ea typeface="+mn-ea"/>
                <a:cs typeface="+mn-cs"/>
              </a:rPr>
              <a:t>© Hitachi Vantara Corporation 2018. All Rights Reserved</a:t>
            </a:r>
          </a:p>
        </p:txBody>
      </p:sp>
    </p:spTree>
    <p:extLst>
      <p:ext uri="{BB962C8B-B14F-4D97-AF65-F5344CB8AC3E}">
        <p14:creationId xmlns:p14="http://schemas.microsoft.com/office/powerpoint/2010/main" val="287280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9144000" cy="5162071"/>
          </a:xfrm>
          <a:prstGeom prst="rect">
            <a:avLst/>
          </a:prstGeom>
        </p:spPr>
      </p:pic>
      <p:sp>
        <p:nvSpPr>
          <p:cNvPr id="32" name="Rectangle 31"/>
          <p:cNvSpPr/>
          <p:nvPr userDrawn="1"/>
        </p:nvSpPr>
        <p:spPr>
          <a:xfrm>
            <a:off x="4009" y="0"/>
            <a:ext cx="9143999" cy="5178906"/>
          </a:xfrm>
          <a:prstGeom prst="rect">
            <a:avLst/>
          </a:prstGeom>
          <a:solidFill>
            <a:srgbClr val="20202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sp>
        <p:nvSpPr>
          <p:cNvPr id="9" name="TextBox 8"/>
          <p:cNvSpPr txBox="1"/>
          <p:nvPr userDrawn="1"/>
        </p:nvSpPr>
        <p:spPr>
          <a:xfrm>
            <a:off x="7417027" y="4969713"/>
            <a:ext cx="1726973" cy="192358"/>
          </a:xfrm>
          <a:prstGeom prst="rect">
            <a:avLst/>
          </a:prstGeom>
          <a:noFill/>
        </p:spPr>
        <p:txBody>
          <a:bodyPr wrap="none" lIns="68529" tIns="34289" rIns="68529" bIns="34289" rtlCol="0">
            <a:spAutoFit/>
          </a:bodyPr>
          <a:lstStyle/>
          <a:p>
            <a:pPr algn="r" defTabSz="685443"/>
            <a:r>
              <a:rPr lang="en-US" sz="800" dirty="0">
                <a:solidFill>
                  <a:schemeClr val="bg1">
                    <a:alpha val="50000"/>
                  </a:schemeClr>
                </a:solidFill>
                <a:latin typeface="Arial"/>
              </a:rPr>
              <a:t>© Hitachi 2017. All rights reserved.</a:t>
            </a:r>
          </a:p>
        </p:txBody>
      </p:sp>
      <p:grpSp>
        <p:nvGrpSpPr>
          <p:cNvPr id="7" name="Group 6"/>
          <p:cNvGrpSpPr/>
          <p:nvPr userDrawn="1"/>
        </p:nvGrpSpPr>
        <p:grpSpPr>
          <a:xfrm>
            <a:off x="7661372" y="276623"/>
            <a:ext cx="1200300" cy="343060"/>
            <a:chOff x="2751138" y="3262313"/>
            <a:chExt cx="4665662" cy="1333500"/>
          </a:xfrm>
          <a:solidFill>
            <a:srgbClr val="FFFFFF"/>
          </a:solidFill>
        </p:grpSpPr>
        <p:sp>
          <p:nvSpPr>
            <p:cNvPr id="8"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30"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31"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33"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Tree>
    <p:extLst>
      <p:ext uri="{BB962C8B-B14F-4D97-AF65-F5344CB8AC3E}">
        <p14:creationId xmlns:p14="http://schemas.microsoft.com/office/powerpoint/2010/main" val="50155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6835"/>
            <a:ext cx="9144000" cy="5178906"/>
          </a:xfrm>
          <a:prstGeom prst="rect">
            <a:avLst/>
          </a:prstGeom>
        </p:spPr>
      </p:pic>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sp>
        <p:nvSpPr>
          <p:cNvPr id="6" name="TextBox 5"/>
          <p:cNvSpPr txBox="1"/>
          <p:nvPr userDrawn="1"/>
        </p:nvSpPr>
        <p:spPr>
          <a:xfrm>
            <a:off x="7417027" y="4969713"/>
            <a:ext cx="1726973" cy="192358"/>
          </a:xfrm>
          <a:prstGeom prst="rect">
            <a:avLst/>
          </a:prstGeom>
          <a:noFill/>
        </p:spPr>
        <p:txBody>
          <a:bodyPr wrap="none" lIns="68529" tIns="34289" rIns="68529" bIns="34289" rtlCol="0">
            <a:spAutoFit/>
          </a:bodyPr>
          <a:lstStyle/>
          <a:p>
            <a:pPr algn="r" defTabSz="685443"/>
            <a:r>
              <a:rPr lang="en-US" sz="800" dirty="0">
                <a:solidFill>
                  <a:schemeClr val="bg1">
                    <a:alpha val="50000"/>
                  </a:schemeClr>
                </a:solidFill>
                <a:latin typeface="Arial"/>
              </a:rPr>
              <a:t>© Hitachi 2017. All rights reserved.</a:t>
            </a:r>
          </a:p>
        </p:txBody>
      </p:sp>
      <p:grpSp>
        <p:nvGrpSpPr>
          <p:cNvPr id="8" name="Group 7"/>
          <p:cNvGrpSpPr/>
          <p:nvPr userDrawn="1"/>
        </p:nvGrpSpPr>
        <p:grpSpPr>
          <a:xfrm>
            <a:off x="7661372" y="276623"/>
            <a:ext cx="1200300" cy="343060"/>
            <a:chOff x="2751138" y="3262313"/>
            <a:chExt cx="4665662" cy="1333500"/>
          </a:xfrm>
          <a:solidFill>
            <a:srgbClr val="FFFFFF"/>
          </a:solidFill>
        </p:grpSpPr>
        <p:sp>
          <p:nvSpPr>
            <p:cNvPr id="9"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30"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31"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Tree>
    <p:extLst>
      <p:ext uri="{BB962C8B-B14F-4D97-AF65-F5344CB8AC3E}">
        <p14:creationId xmlns:p14="http://schemas.microsoft.com/office/powerpoint/2010/main" val="7237835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6835"/>
            <a:ext cx="9144000" cy="5178906"/>
          </a:xfrm>
          <a:prstGeom prst="rect">
            <a:avLst/>
          </a:prstGeom>
        </p:spPr>
      </p:pic>
      <p:sp>
        <p:nvSpPr>
          <p:cNvPr id="30" name="Rectangle 29"/>
          <p:cNvSpPr/>
          <p:nvPr userDrawn="1"/>
        </p:nvSpPr>
        <p:spPr>
          <a:xfrm>
            <a:off x="4009" y="0"/>
            <a:ext cx="9143999" cy="5178906"/>
          </a:xfrm>
          <a:prstGeom prst="rect">
            <a:avLst/>
          </a:prstGeom>
          <a:solidFill>
            <a:srgbClr val="20202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j-lt"/>
            </a:endParaRPr>
          </a:p>
        </p:txBody>
      </p:sp>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grpSp>
        <p:nvGrpSpPr>
          <p:cNvPr id="6" name="Group 5"/>
          <p:cNvGrpSpPr/>
          <p:nvPr userDrawn="1"/>
        </p:nvGrpSpPr>
        <p:grpSpPr>
          <a:xfrm>
            <a:off x="7661372" y="276623"/>
            <a:ext cx="1200300" cy="343060"/>
            <a:chOff x="2751138" y="3262313"/>
            <a:chExt cx="4665662" cy="1333500"/>
          </a:xfrm>
          <a:solidFill>
            <a:srgbClr val="FFFFFF"/>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
        <p:nvSpPr>
          <p:cNvPr id="31" name="TextBox 30"/>
          <p:cNvSpPr txBox="1"/>
          <p:nvPr userDrawn="1"/>
        </p:nvSpPr>
        <p:spPr>
          <a:xfrm>
            <a:off x="7417027" y="4994427"/>
            <a:ext cx="1726973" cy="192358"/>
          </a:xfrm>
          <a:prstGeom prst="rect">
            <a:avLst/>
          </a:prstGeom>
          <a:noFill/>
        </p:spPr>
        <p:txBody>
          <a:bodyPr wrap="none" lIns="68529" tIns="34289" rIns="68529" bIns="34289" rtlCol="0">
            <a:spAutoFit/>
          </a:bodyPr>
          <a:lstStyle/>
          <a:p>
            <a:pPr algn="r" defTabSz="685443"/>
            <a:r>
              <a:rPr lang="en-US" sz="800" dirty="0">
                <a:solidFill>
                  <a:schemeClr val="bg2">
                    <a:lumMod val="75000"/>
                  </a:schemeClr>
                </a:solidFill>
                <a:latin typeface="Arial"/>
              </a:rPr>
              <a:t>© Hitachi 2017. All rights reserved.</a:t>
            </a:r>
          </a:p>
        </p:txBody>
      </p:sp>
    </p:spTree>
    <p:extLst>
      <p:ext uri="{BB962C8B-B14F-4D97-AF65-F5344CB8AC3E}">
        <p14:creationId xmlns:p14="http://schemas.microsoft.com/office/powerpoint/2010/main" val="28759421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F8FB-9AED-442F-A83B-47ED1DC139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5" y="0"/>
            <a:ext cx="9141292" cy="5143500"/>
          </a:xfrm>
          <a:prstGeom prst="rect">
            <a:avLst/>
          </a:prstGeom>
        </p:spPr>
      </p:pic>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grpSp>
        <p:nvGrpSpPr>
          <p:cNvPr id="6" name="Group 5"/>
          <p:cNvGrpSpPr/>
          <p:nvPr userDrawn="1"/>
        </p:nvGrpSpPr>
        <p:grpSpPr>
          <a:xfrm>
            <a:off x="7661372" y="276623"/>
            <a:ext cx="1200300" cy="343060"/>
            <a:chOff x="2751138" y="3262313"/>
            <a:chExt cx="4665662" cy="1333500"/>
          </a:xfrm>
          <a:solidFill>
            <a:srgbClr val="FFFFFF"/>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
        <p:nvSpPr>
          <p:cNvPr id="31" name="TextBox 30"/>
          <p:cNvSpPr txBox="1"/>
          <p:nvPr userDrawn="1"/>
        </p:nvSpPr>
        <p:spPr>
          <a:xfrm>
            <a:off x="7417027" y="4994427"/>
            <a:ext cx="1726973" cy="192358"/>
          </a:xfrm>
          <a:prstGeom prst="rect">
            <a:avLst/>
          </a:prstGeom>
          <a:noFill/>
        </p:spPr>
        <p:txBody>
          <a:bodyPr wrap="none" lIns="68529" tIns="34289" rIns="68529" bIns="34289" rtlCol="0">
            <a:spAutoFit/>
          </a:bodyPr>
          <a:lstStyle/>
          <a:p>
            <a:pPr algn="r" defTabSz="685443"/>
            <a:r>
              <a:rPr lang="en-US" sz="800" dirty="0">
                <a:solidFill>
                  <a:schemeClr val="bg2">
                    <a:lumMod val="75000"/>
                  </a:schemeClr>
                </a:solidFill>
                <a:latin typeface="Arial"/>
              </a:rPr>
              <a:t>© Hitachi 2017. All rights reserved.</a:t>
            </a:r>
          </a:p>
        </p:txBody>
      </p:sp>
    </p:spTree>
    <p:extLst>
      <p:ext uri="{BB962C8B-B14F-4D97-AF65-F5344CB8AC3E}">
        <p14:creationId xmlns:p14="http://schemas.microsoft.com/office/powerpoint/2010/main" val="3501430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8_Title Slide">
    <p:spTree>
      <p:nvGrpSpPr>
        <p:cNvPr id="1" name=""/>
        <p:cNvGrpSpPr/>
        <p:nvPr/>
      </p:nvGrpSpPr>
      <p:grpSpPr>
        <a:xfrm>
          <a:off x="0" y="0"/>
          <a:ext cx="0" cy="0"/>
          <a:chOff x="0" y="0"/>
          <a:chExt cx="0" cy="0"/>
        </a:xfrm>
      </p:grpSpPr>
      <p:sp>
        <p:nvSpPr>
          <p:cNvPr id="3" name="Color BG"/>
          <p:cNvSpPr/>
          <p:nvPr/>
        </p:nvSpPr>
        <p:spPr>
          <a:xfrm>
            <a:off x="0" y="-7472"/>
            <a:ext cx="9144000" cy="5150971"/>
          </a:xfrm>
          <a:prstGeom prst="rect">
            <a:avLst/>
          </a:prstGeom>
          <a:solidFill>
            <a:schemeClr val="accent2"/>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mj-lt"/>
            </a:endParaRPr>
          </a:p>
        </p:txBody>
      </p:sp>
      <p:pic>
        <p:nvPicPr>
          <p:cNvPr id="5" name="Smart Texture"/>
          <p:cNvPicPr>
            <a:picLocks noChangeAspect="1"/>
          </p:cNvPicPr>
          <p:nvPr/>
        </p:nvPicPr>
        <p:blipFill rotWithShape="1">
          <a:blip r:embed="rId2" cstate="print">
            <a:alphaModFix amt="10000"/>
            <a:extLst>
              <a:ext uri="{28A0092B-C50C-407E-A947-70E740481C1C}">
                <a14:useLocalDpi xmlns:a14="http://schemas.microsoft.com/office/drawing/2010/main" val="0"/>
              </a:ext>
            </a:extLst>
          </a:blip>
          <a:srcRect/>
          <a:stretch/>
        </p:blipFill>
        <p:spPr>
          <a:xfrm>
            <a:off x="-152089" y="-74140"/>
            <a:ext cx="9398875" cy="5305168"/>
          </a:xfrm>
          <a:prstGeom prst="rect">
            <a:avLst/>
          </a:prstGeom>
        </p:spPr>
      </p:pic>
      <p:sp>
        <p:nvSpPr>
          <p:cNvPr id="56" name="Gradient Overlay"/>
          <p:cNvSpPr/>
          <p:nvPr/>
        </p:nvSpPr>
        <p:spPr>
          <a:xfrm>
            <a:off x="0" y="0"/>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59" name="Rectangle 58"/>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41" name="TextBox 40"/>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a:solidFill>
                <a:schemeClr val="bg1">
                  <a:alpha val="50000"/>
                </a:schemeClr>
              </a:solidFill>
              <a:latin typeface="+mj-lt"/>
            </a:endParaRPr>
          </a:p>
        </p:txBody>
      </p:sp>
      <p:sp>
        <p:nvSpPr>
          <p:cNvPr id="157" name="Divider Slide"/>
          <p:cNvSpPr>
            <a:spLocks noGrp="1"/>
          </p:cNvSpPr>
          <p:nvPr>
            <p:ph type="ctrTitle" hasCustomPrompt="1"/>
          </p:nvPr>
        </p:nvSpPr>
        <p:spPr>
          <a:xfrm>
            <a:off x="1187863" y="2319174"/>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Divider Slide</a:t>
            </a:r>
          </a:p>
        </p:txBody>
      </p:sp>
      <p:sp>
        <p:nvSpPr>
          <p:cNvPr id="34" name="Slide Number"/>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a:solidFill>
                <a:schemeClr val="bg1">
                  <a:alpha val="50000"/>
                </a:schemeClr>
              </a:solidFill>
              <a:latin typeface="+mj-lt"/>
            </a:endParaRPr>
          </a:p>
        </p:txBody>
      </p:sp>
      <p:grpSp>
        <p:nvGrpSpPr>
          <p:cNvPr id="32" name="Group 31"/>
          <p:cNvGrpSpPr/>
          <p:nvPr userDrawn="1"/>
        </p:nvGrpSpPr>
        <p:grpSpPr>
          <a:xfrm>
            <a:off x="7684916" y="225821"/>
            <a:ext cx="1247901" cy="356665"/>
            <a:chOff x="2751138" y="3262313"/>
            <a:chExt cx="4665662" cy="1333500"/>
          </a:xfrm>
          <a:solidFill>
            <a:schemeClr val="bg1"/>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E1DA41-1288-42C9-AD87-6402D28C7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5" y="0"/>
            <a:ext cx="9141292" cy="5143500"/>
          </a:xfrm>
          <a:prstGeom prst="rect">
            <a:avLst/>
          </a:prstGeom>
        </p:spPr>
      </p:pic>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grpSp>
        <p:nvGrpSpPr>
          <p:cNvPr id="6" name="Group 5"/>
          <p:cNvGrpSpPr/>
          <p:nvPr userDrawn="1"/>
        </p:nvGrpSpPr>
        <p:grpSpPr>
          <a:xfrm>
            <a:off x="7661372" y="276623"/>
            <a:ext cx="1200300" cy="343060"/>
            <a:chOff x="2751138" y="3262313"/>
            <a:chExt cx="4665662" cy="1333500"/>
          </a:xfrm>
          <a:solidFill>
            <a:srgbClr val="FFFFFF"/>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
        <p:nvSpPr>
          <p:cNvPr id="31" name="TextBox 30"/>
          <p:cNvSpPr txBox="1"/>
          <p:nvPr userDrawn="1"/>
        </p:nvSpPr>
        <p:spPr>
          <a:xfrm>
            <a:off x="7417027" y="4994427"/>
            <a:ext cx="1726973" cy="192358"/>
          </a:xfrm>
          <a:prstGeom prst="rect">
            <a:avLst/>
          </a:prstGeom>
          <a:noFill/>
        </p:spPr>
        <p:txBody>
          <a:bodyPr wrap="none" lIns="68529" tIns="34289" rIns="68529" bIns="34289" rtlCol="0">
            <a:spAutoFit/>
          </a:bodyPr>
          <a:lstStyle/>
          <a:p>
            <a:pPr algn="r" defTabSz="685443"/>
            <a:r>
              <a:rPr lang="en-US" sz="800" dirty="0">
                <a:solidFill>
                  <a:schemeClr val="bg2">
                    <a:lumMod val="75000"/>
                  </a:schemeClr>
                </a:solidFill>
                <a:latin typeface="Arial"/>
              </a:rPr>
              <a:t>© Hitachi 2017. All rights reserved.</a:t>
            </a:r>
          </a:p>
        </p:txBody>
      </p:sp>
    </p:spTree>
    <p:extLst>
      <p:ext uri="{BB962C8B-B14F-4D97-AF65-F5344CB8AC3E}">
        <p14:creationId xmlns:p14="http://schemas.microsoft.com/office/powerpoint/2010/main" val="2280190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2491D8-C63D-4A4B-9AA6-3787BF23DA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grpSp>
        <p:nvGrpSpPr>
          <p:cNvPr id="6" name="Group 5"/>
          <p:cNvGrpSpPr/>
          <p:nvPr userDrawn="1"/>
        </p:nvGrpSpPr>
        <p:grpSpPr>
          <a:xfrm>
            <a:off x="7661372" y="276623"/>
            <a:ext cx="1200300" cy="343060"/>
            <a:chOff x="2751138" y="3262313"/>
            <a:chExt cx="4665662" cy="1333500"/>
          </a:xfrm>
          <a:solidFill>
            <a:srgbClr val="FFFFFF"/>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
        <p:nvSpPr>
          <p:cNvPr id="31" name="TextBox 30"/>
          <p:cNvSpPr txBox="1"/>
          <p:nvPr userDrawn="1"/>
        </p:nvSpPr>
        <p:spPr>
          <a:xfrm>
            <a:off x="7417027" y="4994427"/>
            <a:ext cx="1726973" cy="192358"/>
          </a:xfrm>
          <a:prstGeom prst="rect">
            <a:avLst/>
          </a:prstGeom>
          <a:noFill/>
        </p:spPr>
        <p:txBody>
          <a:bodyPr wrap="none" lIns="68529" tIns="34289" rIns="68529" bIns="34289" rtlCol="0">
            <a:spAutoFit/>
          </a:bodyPr>
          <a:lstStyle/>
          <a:p>
            <a:pPr algn="r" defTabSz="685443"/>
            <a:r>
              <a:rPr lang="en-US" sz="800" dirty="0">
                <a:solidFill>
                  <a:schemeClr val="bg2">
                    <a:lumMod val="75000"/>
                  </a:schemeClr>
                </a:solidFill>
                <a:latin typeface="Arial"/>
              </a:rPr>
              <a:t>© Hitachi 2017. All rights reserved.</a:t>
            </a:r>
          </a:p>
        </p:txBody>
      </p:sp>
    </p:spTree>
    <p:extLst>
      <p:ext uri="{BB962C8B-B14F-4D97-AF65-F5344CB8AC3E}">
        <p14:creationId xmlns:p14="http://schemas.microsoft.com/office/powerpoint/2010/main" val="24402095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2AF87-955D-4B39-99A5-BEA7E3BE64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grpSp>
        <p:nvGrpSpPr>
          <p:cNvPr id="6" name="Group 5"/>
          <p:cNvGrpSpPr/>
          <p:nvPr userDrawn="1"/>
        </p:nvGrpSpPr>
        <p:grpSpPr>
          <a:xfrm>
            <a:off x="7661372" y="276623"/>
            <a:ext cx="1200300" cy="343060"/>
            <a:chOff x="2751138" y="3262313"/>
            <a:chExt cx="4665662" cy="1333500"/>
          </a:xfrm>
          <a:solidFill>
            <a:srgbClr val="FFFFFF"/>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
        <p:nvSpPr>
          <p:cNvPr id="31" name="TextBox 30"/>
          <p:cNvSpPr txBox="1"/>
          <p:nvPr userDrawn="1"/>
        </p:nvSpPr>
        <p:spPr>
          <a:xfrm>
            <a:off x="7417027" y="4994427"/>
            <a:ext cx="1726973" cy="192358"/>
          </a:xfrm>
          <a:prstGeom prst="rect">
            <a:avLst/>
          </a:prstGeom>
          <a:noFill/>
        </p:spPr>
        <p:txBody>
          <a:bodyPr wrap="none" lIns="68529" tIns="34289" rIns="68529" bIns="34289" rtlCol="0">
            <a:spAutoFit/>
          </a:bodyPr>
          <a:lstStyle/>
          <a:p>
            <a:pPr algn="r" defTabSz="685443"/>
            <a:r>
              <a:rPr lang="en-US" sz="800" dirty="0">
                <a:solidFill>
                  <a:schemeClr val="bg2">
                    <a:lumMod val="75000"/>
                  </a:schemeClr>
                </a:solidFill>
                <a:latin typeface="Arial"/>
              </a:rPr>
              <a:t>© Hitachi 2017. All rights reserved.</a:t>
            </a:r>
          </a:p>
        </p:txBody>
      </p:sp>
    </p:spTree>
    <p:extLst>
      <p:ext uri="{BB962C8B-B14F-4D97-AF65-F5344CB8AC3E}">
        <p14:creationId xmlns:p14="http://schemas.microsoft.com/office/powerpoint/2010/main" val="38506952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879DD9-451F-4380-B0EC-2464A79897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grpSp>
        <p:nvGrpSpPr>
          <p:cNvPr id="6" name="Group 5"/>
          <p:cNvGrpSpPr/>
          <p:nvPr userDrawn="1"/>
        </p:nvGrpSpPr>
        <p:grpSpPr>
          <a:xfrm>
            <a:off x="7661372" y="276623"/>
            <a:ext cx="1200300" cy="343060"/>
            <a:chOff x="2751138" y="3262313"/>
            <a:chExt cx="4665662" cy="1333500"/>
          </a:xfrm>
          <a:solidFill>
            <a:srgbClr val="FFFFFF"/>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
        <p:nvSpPr>
          <p:cNvPr id="31" name="TextBox 30"/>
          <p:cNvSpPr txBox="1"/>
          <p:nvPr userDrawn="1"/>
        </p:nvSpPr>
        <p:spPr>
          <a:xfrm>
            <a:off x="7417027" y="4994427"/>
            <a:ext cx="1726973" cy="192358"/>
          </a:xfrm>
          <a:prstGeom prst="rect">
            <a:avLst/>
          </a:prstGeom>
          <a:noFill/>
        </p:spPr>
        <p:txBody>
          <a:bodyPr wrap="none" lIns="68529" tIns="34289" rIns="68529" bIns="34289" rtlCol="0">
            <a:spAutoFit/>
          </a:bodyPr>
          <a:lstStyle/>
          <a:p>
            <a:pPr algn="r" defTabSz="685443"/>
            <a:r>
              <a:rPr lang="en-US" sz="800" dirty="0">
                <a:solidFill>
                  <a:schemeClr val="bg2">
                    <a:lumMod val="75000"/>
                  </a:schemeClr>
                </a:solidFill>
                <a:latin typeface="Arial"/>
              </a:rPr>
              <a:t>© Hitachi 2017. All rights reserved.</a:t>
            </a:r>
          </a:p>
        </p:txBody>
      </p:sp>
    </p:spTree>
    <p:extLst>
      <p:ext uri="{BB962C8B-B14F-4D97-AF65-F5344CB8AC3E}">
        <p14:creationId xmlns:p14="http://schemas.microsoft.com/office/powerpoint/2010/main" val="20470749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B6072-4E77-4BE8-A4D5-9FF55D1B32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grpSp>
        <p:nvGrpSpPr>
          <p:cNvPr id="6" name="Group 5"/>
          <p:cNvGrpSpPr/>
          <p:nvPr userDrawn="1"/>
        </p:nvGrpSpPr>
        <p:grpSpPr>
          <a:xfrm>
            <a:off x="7661372" y="276623"/>
            <a:ext cx="1200300" cy="343060"/>
            <a:chOff x="2751138" y="3262313"/>
            <a:chExt cx="4665662" cy="1333500"/>
          </a:xfrm>
          <a:solidFill>
            <a:srgbClr val="FFFFFF"/>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
        <p:nvSpPr>
          <p:cNvPr id="31" name="TextBox 30"/>
          <p:cNvSpPr txBox="1"/>
          <p:nvPr userDrawn="1"/>
        </p:nvSpPr>
        <p:spPr>
          <a:xfrm>
            <a:off x="7417027" y="4994427"/>
            <a:ext cx="1726973" cy="192358"/>
          </a:xfrm>
          <a:prstGeom prst="rect">
            <a:avLst/>
          </a:prstGeom>
          <a:noFill/>
        </p:spPr>
        <p:txBody>
          <a:bodyPr wrap="none" lIns="68529" tIns="34289" rIns="68529" bIns="34289" rtlCol="0">
            <a:spAutoFit/>
          </a:bodyPr>
          <a:lstStyle/>
          <a:p>
            <a:pPr algn="r" defTabSz="685443"/>
            <a:r>
              <a:rPr lang="en-US" sz="800" dirty="0">
                <a:solidFill>
                  <a:schemeClr val="bg2">
                    <a:lumMod val="75000"/>
                  </a:schemeClr>
                </a:solidFill>
                <a:latin typeface="Arial"/>
              </a:rPr>
              <a:t>© Hitachi 2017. All rights reserved.</a:t>
            </a:r>
          </a:p>
        </p:txBody>
      </p:sp>
    </p:spTree>
    <p:extLst>
      <p:ext uri="{BB962C8B-B14F-4D97-AF65-F5344CB8AC3E}">
        <p14:creationId xmlns:p14="http://schemas.microsoft.com/office/powerpoint/2010/main" val="14695220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5475-9992-42CE-88B2-E0BEF0D3BD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grpSp>
        <p:nvGrpSpPr>
          <p:cNvPr id="6" name="Group 5"/>
          <p:cNvGrpSpPr/>
          <p:nvPr userDrawn="1"/>
        </p:nvGrpSpPr>
        <p:grpSpPr>
          <a:xfrm>
            <a:off x="7661372" y="276623"/>
            <a:ext cx="1200300" cy="343060"/>
            <a:chOff x="2751138" y="3262313"/>
            <a:chExt cx="4665662" cy="1333500"/>
          </a:xfrm>
          <a:solidFill>
            <a:srgbClr val="FFFFFF"/>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
        <p:nvSpPr>
          <p:cNvPr id="31" name="TextBox 30"/>
          <p:cNvSpPr txBox="1"/>
          <p:nvPr userDrawn="1"/>
        </p:nvSpPr>
        <p:spPr>
          <a:xfrm>
            <a:off x="7417027" y="4994427"/>
            <a:ext cx="1726973" cy="192358"/>
          </a:xfrm>
          <a:prstGeom prst="rect">
            <a:avLst/>
          </a:prstGeom>
          <a:noFill/>
        </p:spPr>
        <p:txBody>
          <a:bodyPr wrap="none" lIns="68529" tIns="34289" rIns="68529" bIns="34289" rtlCol="0">
            <a:spAutoFit/>
          </a:bodyPr>
          <a:lstStyle/>
          <a:p>
            <a:pPr algn="r" defTabSz="685443"/>
            <a:r>
              <a:rPr lang="en-US" sz="800" dirty="0">
                <a:solidFill>
                  <a:schemeClr val="bg2">
                    <a:lumMod val="75000"/>
                  </a:schemeClr>
                </a:solidFill>
                <a:latin typeface="Arial"/>
              </a:rPr>
              <a:t>© Hitachi 2017. All rights reserved.</a:t>
            </a:r>
          </a:p>
        </p:txBody>
      </p:sp>
    </p:spTree>
    <p:extLst>
      <p:ext uri="{BB962C8B-B14F-4D97-AF65-F5344CB8AC3E}">
        <p14:creationId xmlns:p14="http://schemas.microsoft.com/office/powerpoint/2010/main" val="15067536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st">
    <p:spTree>
      <p:nvGrpSpPr>
        <p:cNvPr id="1" name=""/>
        <p:cNvGrpSpPr/>
        <p:nvPr/>
      </p:nvGrpSpPr>
      <p:grpSpPr>
        <a:xfrm>
          <a:off x="0" y="0"/>
          <a:ext cx="0" cy="0"/>
          <a:chOff x="0" y="0"/>
          <a:chExt cx="0" cy="0"/>
        </a:xfrm>
      </p:grpSpPr>
      <p:pic>
        <p:nvPicPr>
          <p:cNvPr id="35" name="Picture 3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1"/>
            <a:ext cx="9157063" cy="5159829"/>
          </a:xfrm>
          <a:prstGeom prst="rect">
            <a:avLst/>
          </a:prstGeom>
        </p:spPr>
      </p:pic>
      <p:sp>
        <p:nvSpPr>
          <p:cNvPr id="40" name="Rectangle 39"/>
          <p:cNvSpPr/>
          <p:nvPr userDrawn="1"/>
        </p:nvSpPr>
        <p:spPr>
          <a:xfrm>
            <a:off x="-1" y="1"/>
            <a:ext cx="9152832" cy="5159829"/>
          </a:xfrm>
          <a:prstGeom prst="rect">
            <a:avLst/>
          </a:prstGeom>
          <a:gradFill flip="none" rotWithShape="1">
            <a:gsLst>
              <a:gs pos="0">
                <a:schemeClr val="accent5">
                  <a:alpha val="5000"/>
                </a:schemeClr>
              </a:gs>
              <a:gs pos="100000">
                <a:schemeClr val="accent5">
                  <a:alpha val="19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37" name="Rectangle 36"/>
          <p:cNvSpPr/>
          <p:nvPr userDrawn="1"/>
        </p:nvSpPr>
        <p:spPr>
          <a:xfrm>
            <a:off x="1"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sp>
        <p:nvSpPr>
          <p:cNvPr id="56" name="Subtitle 2"/>
          <p:cNvSpPr>
            <a:spLocks noGrp="1"/>
          </p:cNvSpPr>
          <p:nvPr>
            <p:ph type="subTitle" idx="1" hasCustomPrompt="1"/>
          </p:nvPr>
        </p:nvSpPr>
        <p:spPr>
          <a:xfrm>
            <a:off x="807734" y="3170479"/>
            <a:ext cx="7653702" cy="646331"/>
          </a:xfrm>
          <a:prstGeom prst="rect">
            <a:avLst/>
          </a:prstGeom>
          <a:effectLst/>
        </p:spPr>
        <p:txBody>
          <a:bodyPr/>
          <a:lstStyle>
            <a:lvl1pPr marL="0" marR="0" indent="0" algn="l" defTabSz="914378"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bg1"/>
                </a:solidFill>
                <a:latin typeface="+mn-l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Subtitle placeholder</a:t>
            </a:r>
          </a:p>
          <a:p>
            <a:r>
              <a:rPr lang="en-US"/>
              <a:t>Subtitle placeholder</a:t>
            </a:r>
          </a:p>
        </p:txBody>
      </p:sp>
      <p:sp>
        <p:nvSpPr>
          <p:cNvPr id="58" name="Text Placeholder 6"/>
          <p:cNvSpPr>
            <a:spLocks noGrp="1"/>
          </p:cNvSpPr>
          <p:nvPr>
            <p:ph type="body" sz="quarter" idx="11" hasCustomPrompt="1"/>
          </p:nvPr>
        </p:nvSpPr>
        <p:spPr>
          <a:xfrm>
            <a:off x="807734" y="4068885"/>
            <a:ext cx="5221816" cy="307777"/>
          </a:xfrm>
        </p:spPr>
        <p:txBody>
          <a:bodyPr anchor="t"/>
          <a:lstStyle>
            <a:lvl1pPr marL="0" indent="0">
              <a:spcBef>
                <a:spcPts val="0"/>
              </a:spcBef>
              <a:spcAft>
                <a:spcPts val="300"/>
              </a:spcAft>
              <a:buNone/>
              <a:defRPr sz="1400" b="1" baseline="0">
                <a:solidFill>
                  <a:schemeClr val="bg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Name Here</a:t>
            </a:r>
          </a:p>
        </p:txBody>
      </p:sp>
      <p:sp>
        <p:nvSpPr>
          <p:cNvPr id="79" name="Text Placeholder 8"/>
          <p:cNvSpPr>
            <a:spLocks noGrp="1"/>
          </p:cNvSpPr>
          <p:nvPr>
            <p:ph type="body" sz="quarter" idx="12" hasCustomPrompt="1"/>
          </p:nvPr>
        </p:nvSpPr>
        <p:spPr>
          <a:xfrm>
            <a:off x="807734" y="4298227"/>
            <a:ext cx="5221816" cy="461665"/>
          </a:xfrm>
        </p:spPr>
        <p:txBody>
          <a:bodyPr anchor="t"/>
          <a:lstStyle>
            <a:lvl1pPr marL="0" indent="0">
              <a:spcBef>
                <a:spcPts val="0"/>
              </a:spcBef>
              <a:spcAft>
                <a:spcPts val="300"/>
              </a:spcAft>
              <a:buNone/>
              <a:defRPr sz="1200">
                <a:solidFill>
                  <a:schemeClr val="bg1"/>
                </a:solidFill>
              </a:defRPr>
            </a:lvl1pPr>
            <a:lvl2pPr marL="280980" indent="0">
              <a:buNone/>
              <a:defRPr/>
            </a:lvl2pPr>
            <a:lvl3pPr marL="574661" indent="0">
              <a:buNone/>
              <a:defRPr/>
            </a:lvl3pPr>
            <a:lvl4pPr marL="855641" indent="0">
              <a:buNone/>
              <a:defRPr/>
            </a:lvl4pPr>
            <a:lvl5pPr marL="1090586" indent="0">
              <a:buNone/>
              <a:defRPr/>
            </a:lvl5pPr>
          </a:lstStyle>
          <a:p>
            <a:pPr lvl="0"/>
            <a:r>
              <a:rPr lang="en-US"/>
              <a:t>Title/Department</a:t>
            </a:r>
            <a:br>
              <a:rPr lang="en-US"/>
            </a:br>
            <a:r>
              <a:rPr lang="en-US"/>
              <a:t>Date</a:t>
            </a:r>
          </a:p>
        </p:txBody>
      </p:sp>
      <p:sp>
        <p:nvSpPr>
          <p:cNvPr id="39" name="TextBox 38"/>
          <p:cNvSpPr txBox="1"/>
          <p:nvPr userDrawn="1"/>
        </p:nvSpPr>
        <p:spPr>
          <a:xfrm>
            <a:off x="1611" y="4915451"/>
            <a:ext cx="309700"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sp>
        <p:nvSpPr>
          <p:cNvPr id="36" name="Rectangle 35"/>
          <p:cNvSpPr/>
          <p:nvPr userDrawn="1"/>
        </p:nvSpPr>
        <p:spPr>
          <a:xfrm>
            <a:off x="0" y="1"/>
            <a:ext cx="9152831" cy="1145894"/>
          </a:xfrm>
          <a:prstGeom prst="rect">
            <a:avLst/>
          </a:prstGeom>
          <a:gradFill flip="none" rotWithShape="1">
            <a:gsLst>
              <a:gs pos="0">
                <a:schemeClr val="tx2">
                  <a:alpha val="50000"/>
                </a:schemeClr>
              </a:gs>
              <a:gs pos="100000">
                <a:schemeClr val="tx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grpSp>
        <p:nvGrpSpPr>
          <p:cNvPr id="38" name="Group 37"/>
          <p:cNvGrpSpPr/>
          <p:nvPr userDrawn="1"/>
        </p:nvGrpSpPr>
        <p:grpSpPr>
          <a:xfrm>
            <a:off x="7684916" y="225822"/>
            <a:ext cx="1247901" cy="356665"/>
            <a:chOff x="2751138" y="3262313"/>
            <a:chExt cx="4665662" cy="1333500"/>
          </a:xfrm>
          <a:solidFill>
            <a:srgbClr val="FFFFFF"/>
          </a:solidFill>
        </p:grpSpPr>
        <p:sp>
          <p:nvSpPr>
            <p:cNvPr id="6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6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7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0"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1"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2"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3"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4"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5"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6"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7"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8"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89"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90"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grpSp>
      <p:sp>
        <p:nvSpPr>
          <p:cNvPr id="41" name="TextBox 40"/>
          <p:cNvSpPr txBox="1"/>
          <p:nvPr userDrawn="1"/>
        </p:nvSpPr>
        <p:spPr>
          <a:xfrm>
            <a:off x="6321194" y="4911221"/>
            <a:ext cx="2783134" cy="215444"/>
          </a:xfrm>
          <a:prstGeom prst="rect">
            <a:avLst/>
          </a:prstGeom>
          <a:noFill/>
        </p:spPr>
        <p:txBody>
          <a:bodyPr wrap="none" rtlCol="0">
            <a:spAutoFit/>
          </a:bodyPr>
          <a:lstStyle/>
          <a:p>
            <a:pPr algn="r"/>
            <a:r>
              <a:rPr lang="en-US" sz="800" kern="1200">
                <a:solidFill>
                  <a:schemeClr val="tx1">
                    <a:lumMod val="20000"/>
                    <a:lumOff val="80000"/>
                    <a:alpha val="50000"/>
                  </a:schemeClr>
                </a:solidFill>
                <a:latin typeface="+mn-lt"/>
                <a:ea typeface="+mn-ea"/>
                <a:cs typeface="+mn-cs"/>
              </a:rPr>
              <a:t>© Hitachi Vantara Corporation </a:t>
            </a:r>
            <a:r>
              <a:rPr lang="is-IS" sz="800" kern="1200">
                <a:solidFill>
                  <a:schemeClr val="tx1">
                    <a:lumMod val="20000"/>
                    <a:lumOff val="80000"/>
                    <a:alpha val="50000"/>
                  </a:schemeClr>
                </a:solidFill>
                <a:latin typeface="+mn-lt"/>
                <a:ea typeface="+mn-ea"/>
                <a:cs typeface="+mn-cs"/>
              </a:rPr>
              <a:t>2018</a:t>
            </a:r>
            <a:r>
              <a:rPr lang="en-US" sz="800" kern="1200">
                <a:solidFill>
                  <a:schemeClr val="tx1">
                    <a:lumMod val="20000"/>
                    <a:lumOff val="80000"/>
                    <a:alpha val="50000"/>
                  </a:schemeClr>
                </a:solidFill>
                <a:latin typeface="+mn-lt"/>
                <a:ea typeface="+mn-ea"/>
                <a:cs typeface="+mn-cs"/>
              </a:rPr>
              <a:t>. All Rights Reserved</a:t>
            </a:r>
          </a:p>
        </p:txBody>
      </p:sp>
      <p:sp>
        <p:nvSpPr>
          <p:cNvPr id="42" name="TextBox 41"/>
          <p:cNvSpPr txBox="1"/>
          <p:nvPr userDrawn="1"/>
        </p:nvSpPr>
        <p:spPr>
          <a:xfrm>
            <a:off x="6321194" y="4911221"/>
            <a:ext cx="2783134" cy="215444"/>
          </a:xfrm>
          <a:prstGeom prst="rect">
            <a:avLst/>
          </a:prstGeom>
          <a:noFill/>
        </p:spPr>
        <p:txBody>
          <a:bodyPr wrap="none" rtlCol="0">
            <a:spAutoFit/>
          </a:bodyPr>
          <a:lstStyle/>
          <a:p>
            <a:pPr marL="0" marR="0" indent="0" algn="r" defTabSz="914378" rtl="0" eaLnBrk="1" fontAlgn="auto" latinLnBrk="0" hangingPunct="1">
              <a:lnSpc>
                <a:spcPct val="100000"/>
              </a:lnSpc>
              <a:spcBef>
                <a:spcPts val="0"/>
              </a:spcBef>
              <a:spcAft>
                <a:spcPts val="0"/>
              </a:spcAft>
              <a:buClrTx/>
              <a:buSzTx/>
              <a:buFontTx/>
              <a:buNone/>
              <a:tabLst/>
              <a:defRPr/>
            </a:pPr>
            <a:r>
              <a:rPr lang="en-US" sz="800" kern="1200">
                <a:solidFill>
                  <a:schemeClr val="tx1">
                    <a:lumMod val="40000"/>
                    <a:lumOff val="60000"/>
                  </a:schemeClr>
                </a:solidFill>
                <a:latin typeface="+mn-lt"/>
                <a:ea typeface="+mn-ea"/>
                <a:cs typeface="+mn-cs"/>
              </a:rPr>
              <a:t>© Hitachi Vantara Corporation 2018. All Rights Reserved</a:t>
            </a:r>
          </a:p>
        </p:txBody>
      </p:sp>
      <p:sp>
        <p:nvSpPr>
          <p:cNvPr id="43" name="Rectangle 42"/>
          <p:cNvSpPr/>
          <p:nvPr userDrawn="1"/>
        </p:nvSpPr>
        <p:spPr>
          <a:xfrm>
            <a:off x="264160" y="4911122"/>
            <a:ext cx="5425440" cy="215444"/>
          </a:xfrm>
          <a:prstGeom prst="rect">
            <a:avLst/>
          </a:prstGeom>
        </p:spPr>
        <p:txBody>
          <a:bodyPr wrap="square">
            <a:spAutoFit/>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800" b="1" kern="1200">
                <a:solidFill>
                  <a:schemeClr val="accent2"/>
                </a:solidFill>
                <a:latin typeface="+mn-lt"/>
                <a:ea typeface="+mn-ea"/>
                <a:cs typeface="+mn-cs"/>
              </a:rPr>
              <a:t>CONFIDENTIAL – For use by Hitachi Vantara Corporation employees and other audiences under NDA only.</a:t>
            </a:r>
          </a:p>
        </p:txBody>
      </p:sp>
    </p:spTree>
    <p:extLst>
      <p:ext uri="{BB962C8B-B14F-4D97-AF65-F5344CB8AC3E}">
        <p14:creationId xmlns:p14="http://schemas.microsoft.com/office/powerpoint/2010/main" val="67748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2491D8-C63D-4A4B-9AA6-3787BF23DA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itle Placeholder 1"/>
          <p:cNvSpPr>
            <a:spLocks noGrp="1"/>
          </p:cNvSpPr>
          <p:nvPr>
            <p:ph type="title" hasCustomPrompt="1"/>
          </p:nvPr>
        </p:nvSpPr>
        <p:spPr>
          <a:xfrm>
            <a:off x="264160" y="53114"/>
            <a:ext cx="7051040" cy="732441"/>
          </a:xfrm>
          <a:prstGeom prst="rect">
            <a:avLst/>
          </a:prstGeom>
        </p:spPr>
        <p:txBody>
          <a:bodyPr vert="horz" lIns="91406" tIns="0" rIns="91406" bIns="0" rtlCol="0" anchor="ctr">
            <a:normAutofit/>
          </a:bodyPr>
          <a:lstStyle>
            <a:lvl1pPr>
              <a:defRPr>
                <a:solidFill>
                  <a:schemeClr val="bg1"/>
                </a:solidFill>
              </a:defRPr>
            </a:lvl1pPr>
          </a:lstStyle>
          <a:p>
            <a:pPr lvl="0"/>
            <a:r>
              <a:rPr lang="en-US" dirty="0"/>
              <a:t>Click to add title</a:t>
            </a:r>
          </a:p>
        </p:txBody>
      </p:sp>
      <p:grpSp>
        <p:nvGrpSpPr>
          <p:cNvPr id="6" name="Group 5"/>
          <p:cNvGrpSpPr/>
          <p:nvPr userDrawn="1"/>
        </p:nvGrpSpPr>
        <p:grpSpPr>
          <a:xfrm>
            <a:off x="7661372" y="276623"/>
            <a:ext cx="1200300" cy="343060"/>
            <a:chOff x="2751138" y="3262313"/>
            <a:chExt cx="4665662" cy="1333500"/>
          </a:xfrm>
          <a:solidFill>
            <a:srgbClr val="FFFFFF"/>
          </a:solidFill>
        </p:grpSpPr>
        <p:sp>
          <p:nvSpPr>
            <p:cNvPr id="7"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8"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9"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0"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1"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2"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3"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4"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5"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6"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7"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8"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19"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0"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1"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2"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3"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4"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5"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6"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7"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8"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sp>
          <p:nvSpPr>
            <p:cNvPr id="29"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dirty="0">
                <a:solidFill>
                  <a:srgbClr val="414141"/>
                </a:solidFill>
                <a:latin typeface="Arial"/>
              </a:endParaRPr>
            </a:p>
          </p:txBody>
        </p:sp>
      </p:grpSp>
      <p:sp>
        <p:nvSpPr>
          <p:cNvPr id="31" name="TextBox 30"/>
          <p:cNvSpPr txBox="1"/>
          <p:nvPr userDrawn="1"/>
        </p:nvSpPr>
        <p:spPr>
          <a:xfrm>
            <a:off x="7417027" y="4994427"/>
            <a:ext cx="1726973" cy="192358"/>
          </a:xfrm>
          <a:prstGeom prst="rect">
            <a:avLst/>
          </a:prstGeom>
          <a:noFill/>
        </p:spPr>
        <p:txBody>
          <a:bodyPr wrap="none" lIns="68529" tIns="34289" rIns="68529" bIns="34289" rtlCol="0">
            <a:spAutoFit/>
          </a:bodyPr>
          <a:lstStyle/>
          <a:p>
            <a:pPr algn="r" defTabSz="685443"/>
            <a:r>
              <a:rPr lang="en-US" sz="800" dirty="0">
                <a:solidFill>
                  <a:schemeClr val="bg2">
                    <a:lumMod val="75000"/>
                  </a:schemeClr>
                </a:solidFill>
                <a:latin typeface="Arial"/>
              </a:rPr>
              <a:t>© Hitachi 2017. All rights reserved.</a:t>
            </a:r>
          </a:p>
        </p:txBody>
      </p:sp>
    </p:spTree>
    <p:extLst>
      <p:ext uri="{BB962C8B-B14F-4D97-AF65-F5344CB8AC3E}">
        <p14:creationId xmlns:p14="http://schemas.microsoft.com/office/powerpoint/2010/main" val="25928852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9" name="Text Placeholder 2"/>
          <p:cNvSpPr>
            <a:spLocks noGrp="1"/>
          </p:cNvSpPr>
          <p:nvPr>
            <p:ph type="body" idx="13" hasCustomPrompt="1"/>
          </p:nvPr>
        </p:nvSpPr>
        <p:spPr>
          <a:xfrm>
            <a:off x="457200" y="735837"/>
            <a:ext cx="8229600" cy="369332"/>
          </a:xfrm>
          <a:prstGeom prst="rect">
            <a:avLst/>
          </a:prstGeom>
        </p:spPr>
        <p:txBody>
          <a:bodyPr anchor="t"/>
          <a:lstStyle>
            <a:lvl1pPr marL="0" indent="0">
              <a:buNone/>
              <a:defRPr sz="1800" b="0" cap="all" baseline="0">
                <a:solidFill>
                  <a:srgbClr val="6D6E71"/>
                </a:solidFill>
                <a:latin typeface="+mj-lt"/>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Subtitle placeholder</a:t>
            </a:r>
          </a:p>
        </p:txBody>
      </p:sp>
      <p:sp>
        <p:nvSpPr>
          <p:cNvPr id="7" name="Title Placeholder 1"/>
          <p:cNvSpPr>
            <a:spLocks noGrp="1"/>
          </p:cNvSpPr>
          <p:nvPr>
            <p:ph type="title"/>
          </p:nvPr>
        </p:nvSpPr>
        <p:spPr>
          <a:xfrm>
            <a:off x="457200" y="21601"/>
            <a:ext cx="6858000" cy="567675"/>
          </a:xfrm>
          <a:prstGeom prst="rect">
            <a:avLst/>
          </a:prstGeom>
        </p:spPr>
        <p:txBody>
          <a:bodyPr vert="horz" lIns="91440" tIns="0" rIns="91440" bIns="0" rtlCol="0" anchor="ctr">
            <a:normAutofit/>
          </a:bodyPr>
          <a:lstStyle>
            <a:lvl1pPr>
              <a:defRPr sz="2400"/>
            </a:lvl1pPr>
          </a:lstStyle>
          <a:p>
            <a:pPr lvl="0"/>
            <a:r>
              <a:rPr lang="en-US"/>
              <a:t>Click to edit Master title style</a:t>
            </a:r>
            <a:endParaRPr lang="en-US" dirty="0"/>
          </a:p>
        </p:txBody>
      </p:sp>
    </p:spTree>
    <p:extLst>
      <p:ext uri="{BB962C8B-B14F-4D97-AF65-F5344CB8AC3E}">
        <p14:creationId xmlns:p14="http://schemas.microsoft.com/office/powerpoint/2010/main" val="37490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a:t>title placeholder</a:t>
            </a:r>
          </a:p>
        </p:txBody>
      </p:sp>
      <p:sp>
        <p:nvSpPr>
          <p:cNvPr id="3" name="Content Placeholder 2"/>
          <p:cNvSpPr>
            <a:spLocks noGrp="1"/>
          </p:cNvSpPr>
          <p:nvPr>
            <p:ph idx="1"/>
          </p:nvPr>
        </p:nvSpPr>
        <p:spPr>
          <a:xfrm>
            <a:off x="457200" y="1117854"/>
            <a:ext cx="8229600" cy="179169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3" hasCustomPrompt="1"/>
          </p:nvPr>
        </p:nvSpPr>
        <p:spPr>
          <a:xfrm>
            <a:off x="457200" y="735836"/>
            <a:ext cx="8229600" cy="300082"/>
          </a:xfrm>
          <a:prstGeom prst="rect">
            <a:avLst/>
          </a:prstGeom>
        </p:spPr>
        <p:txBody>
          <a:bodyPr anchor="t"/>
          <a:lstStyle>
            <a:lvl1pPr marL="0" indent="0">
              <a:buNone/>
              <a:defRPr sz="1350" b="0" cap="all" baseline="0">
                <a:solidFill>
                  <a:srgbClr val="6D6E71"/>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Subtitle placeholder</a:t>
            </a:r>
          </a:p>
        </p:txBody>
      </p:sp>
    </p:spTree>
    <p:extLst>
      <p:ext uri="{BB962C8B-B14F-4D97-AF65-F5344CB8AC3E}">
        <p14:creationId xmlns:p14="http://schemas.microsoft.com/office/powerpoint/2010/main" val="21837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3" name="Color BG"/>
          <p:cNvSpPr/>
          <p:nvPr/>
        </p:nvSpPr>
        <p:spPr>
          <a:xfrm>
            <a:off x="0" y="-7472"/>
            <a:ext cx="9144000" cy="5150971"/>
          </a:xfrm>
          <a:prstGeom prst="rect">
            <a:avLst/>
          </a:prstGeom>
          <a:solidFill>
            <a:schemeClr val="tx1"/>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latin typeface="+mj-lt"/>
            </a:endParaRPr>
          </a:p>
        </p:txBody>
      </p:sp>
      <p:pic>
        <p:nvPicPr>
          <p:cNvPr id="5" name="Smart Texture"/>
          <p:cNvPicPr>
            <a:picLocks noChangeAspect="1"/>
          </p:cNvPicPr>
          <p:nvPr/>
        </p:nvPicPr>
        <p:blipFill rotWithShape="1">
          <a:blip r:embed="rId2" cstate="print">
            <a:alphaModFix amt="15000"/>
            <a:extLst>
              <a:ext uri="{28A0092B-C50C-407E-A947-70E740481C1C}">
                <a14:useLocalDpi xmlns:a14="http://schemas.microsoft.com/office/drawing/2010/main" val="0"/>
              </a:ext>
            </a:extLst>
          </a:blip>
          <a:srcRect/>
          <a:stretch/>
        </p:blipFill>
        <p:spPr>
          <a:xfrm>
            <a:off x="-152089" y="-74140"/>
            <a:ext cx="9398875" cy="5305168"/>
          </a:xfrm>
          <a:prstGeom prst="rect">
            <a:avLst/>
          </a:prstGeom>
        </p:spPr>
      </p:pic>
      <p:sp>
        <p:nvSpPr>
          <p:cNvPr id="56" name="Gradient Overlay"/>
          <p:cNvSpPr/>
          <p:nvPr/>
        </p:nvSpPr>
        <p:spPr>
          <a:xfrm>
            <a:off x="0" y="0"/>
            <a:ext cx="9144000" cy="5143500"/>
          </a:xfrm>
          <a:prstGeom prst="rect">
            <a:avLst/>
          </a:prstGeom>
          <a:gradFill flip="none" rotWithShape="1">
            <a:gsLst>
              <a:gs pos="73000">
                <a:srgbClr val="000000">
                  <a:alpha val="10000"/>
                </a:srgbClr>
              </a:gs>
              <a:gs pos="32000">
                <a:srgbClr val="000000">
                  <a:alpha val="10000"/>
                </a:srgbClr>
              </a:gs>
              <a:gs pos="0">
                <a:srgbClr val="000000">
                  <a:alpha val="55000"/>
                </a:srgbClr>
              </a:gs>
              <a:gs pos="100000">
                <a:srgbClr val="000000">
                  <a:alpha val="5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59" name="Rectangle 58"/>
          <p:cNvSpPr/>
          <p:nvPr userDrawn="1"/>
        </p:nvSpPr>
        <p:spPr>
          <a:xfrm>
            <a:off x="0" y="2069718"/>
            <a:ext cx="9152831" cy="3073782"/>
          </a:xfrm>
          <a:prstGeom prst="rect">
            <a:avLst/>
          </a:prstGeom>
          <a:gradFill flip="none" rotWithShape="1">
            <a:gsLst>
              <a:gs pos="0">
                <a:srgbClr val="000000">
                  <a:alpha val="55000"/>
                </a:srgbClr>
              </a:gs>
              <a:gs pos="100000">
                <a:srgbClr val="000000">
                  <a:alpha val="2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
        <p:nvSpPr>
          <p:cNvPr id="41" name="TextBox 40"/>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a:solidFill>
                <a:schemeClr val="bg1">
                  <a:alpha val="50000"/>
                </a:schemeClr>
              </a:solidFill>
              <a:latin typeface="+mj-lt"/>
            </a:endParaRPr>
          </a:p>
        </p:txBody>
      </p:sp>
      <p:sp>
        <p:nvSpPr>
          <p:cNvPr id="157" name="Divider Slide"/>
          <p:cNvSpPr>
            <a:spLocks noGrp="1"/>
          </p:cNvSpPr>
          <p:nvPr>
            <p:ph type="ctrTitle" hasCustomPrompt="1"/>
          </p:nvPr>
        </p:nvSpPr>
        <p:spPr>
          <a:xfrm>
            <a:off x="1187863" y="2319174"/>
            <a:ext cx="7653702" cy="848355"/>
          </a:xfrm>
          <a:prstGeom prst="rect">
            <a:avLst/>
          </a:prstGeom>
          <a:effectLst/>
        </p:spPr>
        <p:txBody>
          <a:bodyPr anchor="t">
            <a:noAutofit/>
          </a:bodyPr>
          <a:lstStyle>
            <a:lvl1pPr>
              <a:lnSpc>
                <a:spcPct val="100000"/>
              </a:lnSpc>
              <a:defRPr sz="2800" b="1" cap="none" baseline="0">
                <a:solidFill>
                  <a:schemeClr val="bg1"/>
                </a:solidFill>
                <a:latin typeface="+mn-lt"/>
              </a:defRPr>
            </a:lvl1pPr>
          </a:lstStyle>
          <a:p>
            <a:r>
              <a:rPr lang="en-US"/>
              <a:t>Divider Slide</a:t>
            </a:r>
          </a:p>
        </p:txBody>
      </p:sp>
      <p:sp>
        <p:nvSpPr>
          <p:cNvPr id="34" name="Slide Number"/>
          <p:cNvSpPr txBox="1"/>
          <p:nvPr userDrawn="1"/>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bg1">
                    <a:alpha val="50000"/>
                  </a:schemeClr>
                </a:solidFill>
                <a:latin typeface="+mj-lt"/>
              </a:rPr>
              <a:pPr algn="l"/>
              <a:t>‹#›</a:t>
            </a:fld>
            <a:endParaRPr lang="en-US" sz="800">
              <a:solidFill>
                <a:schemeClr val="bg1">
                  <a:alpha val="50000"/>
                </a:schemeClr>
              </a:solidFill>
              <a:latin typeface="+mj-lt"/>
            </a:endParaRPr>
          </a:p>
        </p:txBody>
      </p:sp>
      <p:grpSp>
        <p:nvGrpSpPr>
          <p:cNvPr id="32" name="Group 31"/>
          <p:cNvGrpSpPr/>
          <p:nvPr userDrawn="1"/>
        </p:nvGrpSpPr>
        <p:grpSpPr>
          <a:xfrm>
            <a:off x="7684916" y="225821"/>
            <a:ext cx="1247901" cy="356665"/>
            <a:chOff x="2751138" y="3262313"/>
            <a:chExt cx="4665662" cy="1333500"/>
          </a:xfrm>
          <a:solidFill>
            <a:srgbClr val="FFFFFF"/>
          </a:solidFill>
        </p:grpSpPr>
        <p:sp>
          <p:nvSpPr>
            <p:cNvPr id="3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5"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6"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7"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8"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39"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0"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2"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3"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4"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5"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6"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7"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8"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49"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0"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1"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2"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3"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4"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5"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7"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sp>
          <p:nvSpPr>
            <p:cNvPr id="58"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414141"/>
                </a:solidFill>
                <a:latin typeface="Arial"/>
              </a:endParaRPr>
            </a:p>
          </p:txBody>
        </p:sp>
      </p:grpSp>
      <p:sp>
        <p:nvSpPr>
          <p:cNvPr id="60" name="TextBox 59"/>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40000"/>
                    <a:lumOff val="60000"/>
                    <a:alpha val="50000"/>
                  </a:schemeClr>
                </a:solidFill>
                <a:latin typeface="+mn-lt"/>
                <a:ea typeface="+mn-ea"/>
                <a:cs typeface="+mn-cs"/>
              </a:rPr>
              <a:t>© Hitachi, Ltd. 2017. All Rights Reserved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a:t>title placeholder</a:t>
            </a:r>
          </a:p>
        </p:txBody>
      </p:sp>
      <p:sp>
        <p:nvSpPr>
          <p:cNvPr id="3" name="Content Placeholder 2"/>
          <p:cNvSpPr>
            <a:spLocks noGrp="1"/>
          </p:cNvSpPr>
          <p:nvPr>
            <p:ph idx="1"/>
          </p:nvPr>
        </p:nvSpPr>
        <p:spPr>
          <a:xfrm>
            <a:off x="457200" y="1117854"/>
            <a:ext cx="8229600" cy="179169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3" hasCustomPrompt="1"/>
          </p:nvPr>
        </p:nvSpPr>
        <p:spPr>
          <a:xfrm>
            <a:off x="457200" y="735837"/>
            <a:ext cx="8229600" cy="369332"/>
          </a:xfrm>
          <a:prstGeom prst="rect">
            <a:avLst/>
          </a:prstGeom>
        </p:spPr>
        <p:txBody>
          <a:bodyPr anchor="t"/>
          <a:lstStyle>
            <a:lvl1pPr marL="0" indent="0">
              <a:buNone/>
              <a:defRPr sz="1800" b="0" cap="all" baseline="0">
                <a:solidFill>
                  <a:srgbClr val="6D6E71"/>
                </a:solidFill>
                <a:latin typeface="+mj-lt"/>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Subtitle placeholder</a:t>
            </a:r>
          </a:p>
        </p:txBody>
      </p:sp>
    </p:spTree>
    <p:extLst>
      <p:ext uri="{BB962C8B-B14F-4D97-AF65-F5344CB8AC3E}">
        <p14:creationId xmlns:p14="http://schemas.microsoft.com/office/powerpoint/2010/main" val="307457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2753"/>
            <a:ext cx="8229600" cy="1791693"/>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3" hasCustomPrompt="1"/>
          </p:nvPr>
        </p:nvSpPr>
        <p:spPr>
          <a:xfrm>
            <a:off x="457200" y="734476"/>
            <a:ext cx="8229600" cy="300082"/>
          </a:xfrm>
          <a:prstGeom prst="rect">
            <a:avLst/>
          </a:prstGeom>
        </p:spPr>
        <p:txBody>
          <a:bodyPr anchor="t"/>
          <a:lstStyle>
            <a:lvl1pPr marL="0" indent="0">
              <a:buNone/>
              <a:defRPr sz="1350" b="0" cap="all" baseline="0">
                <a:solidFill>
                  <a:srgbClr val="6D6E71"/>
                </a:solidFill>
                <a:latin typeface="+mj-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Subtitle placeholder</a:t>
            </a:r>
          </a:p>
        </p:txBody>
      </p:sp>
      <p:sp>
        <p:nvSpPr>
          <p:cNvPr id="37" name="Title Placeholder 1"/>
          <p:cNvSpPr>
            <a:spLocks noGrp="1"/>
          </p:cNvSpPr>
          <p:nvPr>
            <p:ph type="title"/>
          </p:nvPr>
        </p:nvSpPr>
        <p:spPr>
          <a:xfrm>
            <a:off x="457200" y="21601"/>
            <a:ext cx="6858000" cy="567675"/>
          </a:xfrm>
          <a:prstGeom prst="rect">
            <a:avLst/>
          </a:prstGeom>
        </p:spPr>
        <p:txBody>
          <a:bodyPr vert="horz" lIns="91440" tIns="0" rIns="91440" bIns="0" rtlCol="0" anchor="ctr">
            <a:normAutofit/>
          </a:bodyPr>
          <a:lstStyle>
            <a:lvl1pPr>
              <a:defRPr sz="1800"/>
            </a:lvl1pPr>
          </a:lstStyle>
          <a:p>
            <a:pPr lvl="0"/>
            <a:r>
              <a:rPr lang="en-US"/>
              <a:t>Click to edit Master title style</a:t>
            </a:r>
            <a:endParaRPr lang="en-US" dirty="0"/>
          </a:p>
        </p:txBody>
      </p:sp>
    </p:spTree>
    <p:extLst>
      <p:ext uri="{BB962C8B-B14F-4D97-AF65-F5344CB8AC3E}">
        <p14:creationId xmlns:p14="http://schemas.microsoft.com/office/powerpoint/2010/main" val="34581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41" name="TextBox 40"/>
          <p:cNvSpPr txBox="1"/>
          <p:nvPr userDrawn="1"/>
        </p:nvSpPr>
        <p:spPr>
          <a:xfrm>
            <a:off x="1611" y="4915451"/>
            <a:ext cx="309700" cy="215444"/>
          </a:xfrm>
          <a:prstGeom prst="rect">
            <a:avLst/>
          </a:prstGeom>
          <a:noFill/>
        </p:spPr>
        <p:txBody>
          <a:bodyPr wrap="none" rtlCol="0">
            <a:spAutoFit/>
          </a:bodyPr>
          <a:lstStyle/>
          <a:p>
            <a:fld id="{111F478C-84AE-4601-9BE4-60468A3A6C06}" type="slidenum">
              <a:rPr lang="en-US" sz="800" smtClean="0">
                <a:solidFill>
                  <a:prstClr val="white">
                    <a:alpha val="50000"/>
                  </a:prstClr>
                </a:solidFill>
                <a:latin typeface="Arial"/>
              </a:rPr>
              <a:pPr/>
              <a:t>‹#›</a:t>
            </a:fld>
            <a:endParaRPr lang="en-US" sz="800">
              <a:solidFill>
                <a:prstClr val="white">
                  <a:alpha val="50000"/>
                </a:prstClr>
              </a:solidFill>
              <a:latin typeface="Arial"/>
            </a:endParaRPr>
          </a:p>
        </p:txBody>
      </p:sp>
      <p:sp>
        <p:nvSpPr>
          <p:cNvPr id="127" name="Subtitle 2"/>
          <p:cNvSpPr>
            <a:spLocks noGrp="1"/>
          </p:cNvSpPr>
          <p:nvPr>
            <p:ph type="subTitle" idx="1" hasCustomPrompt="1"/>
          </p:nvPr>
        </p:nvSpPr>
        <p:spPr>
          <a:xfrm>
            <a:off x="1187863" y="3170479"/>
            <a:ext cx="7653702" cy="646331"/>
          </a:xfrm>
          <a:prstGeom prst="rect">
            <a:avLst/>
          </a:prstGeom>
          <a:effectLst/>
        </p:spPr>
        <p:txBody>
          <a:bodyPr/>
          <a:lstStyle>
            <a:lvl1pPr marL="0" marR="0" indent="0" algn="l" defTabSz="914378" rtl="0" eaLnBrk="1" fontAlgn="auto" latinLnBrk="0" hangingPunct="1">
              <a:lnSpc>
                <a:spcPct val="100000"/>
              </a:lnSpc>
              <a:spcBef>
                <a:spcPts val="0"/>
              </a:spcBef>
              <a:spcAft>
                <a:spcPts val="0"/>
              </a:spcAft>
              <a:buClr>
                <a:schemeClr val="accent2"/>
              </a:buClr>
              <a:buSzTx/>
              <a:buFont typeface="Wingdings" charset="2"/>
              <a:buNone/>
              <a:tabLst/>
              <a:defRPr sz="1800" cap="none" baseline="0">
                <a:solidFill>
                  <a:schemeClr val="tx1"/>
                </a:solidFill>
                <a:latin typeface="+mn-lt"/>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Subtitle placeholder</a:t>
            </a:r>
          </a:p>
          <a:p>
            <a:r>
              <a:rPr lang="en-US"/>
              <a:t>Subtitle placeholder</a:t>
            </a:r>
          </a:p>
        </p:txBody>
      </p:sp>
      <p:sp>
        <p:nvSpPr>
          <p:cNvPr id="128" name="Title 1"/>
          <p:cNvSpPr>
            <a:spLocks noGrp="1"/>
          </p:cNvSpPr>
          <p:nvPr>
            <p:ph type="ctrTitle" hasCustomPrompt="1"/>
          </p:nvPr>
        </p:nvSpPr>
        <p:spPr>
          <a:xfrm>
            <a:off x="1187863" y="2296200"/>
            <a:ext cx="7653702" cy="880980"/>
          </a:xfrm>
          <a:prstGeom prst="rect">
            <a:avLst/>
          </a:prstGeom>
          <a:effectLst/>
        </p:spPr>
        <p:txBody>
          <a:bodyPr anchor="t">
            <a:noAutofit/>
          </a:bodyPr>
          <a:lstStyle>
            <a:lvl1pPr>
              <a:lnSpc>
                <a:spcPct val="100000"/>
              </a:lnSpc>
              <a:defRPr sz="2800" b="1" cap="none" baseline="0">
                <a:solidFill>
                  <a:schemeClr val="tx1"/>
                </a:solidFill>
                <a:latin typeface="+mn-lt"/>
              </a:defRPr>
            </a:lvl1pPr>
          </a:lstStyle>
          <a:p>
            <a:r>
              <a:rPr lang="en-US"/>
              <a:t>2 Line HDS Title Slide Placeholder </a:t>
            </a:r>
            <a:br>
              <a:rPr lang="en-US"/>
            </a:br>
            <a:r>
              <a:rPr lang="en-US"/>
              <a:t>2 Line HDS Title Slide Placeholder</a:t>
            </a:r>
          </a:p>
        </p:txBody>
      </p:sp>
      <p:sp>
        <p:nvSpPr>
          <p:cNvPr id="130" name="Text Placeholder 6"/>
          <p:cNvSpPr>
            <a:spLocks noGrp="1"/>
          </p:cNvSpPr>
          <p:nvPr>
            <p:ph type="body" sz="quarter" idx="11" hasCustomPrompt="1"/>
          </p:nvPr>
        </p:nvSpPr>
        <p:spPr>
          <a:xfrm>
            <a:off x="1187862" y="4068885"/>
            <a:ext cx="5221816" cy="307777"/>
          </a:xfrm>
        </p:spPr>
        <p:txBody>
          <a:bodyPr anchor="t"/>
          <a:lstStyle>
            <a:lvl1pPr marL="0" indent="0">
              <a:spcBef>
                <a:spcPts val="0"/>
              </a:spcBef>
              <a:spcAft>
                <a:spcPts val="300"/>
              </a:spcAft>
              <a:buNone/>
              <a:defRPr sz="1400" b="1" baseline="0"/>
            </a:lvl1pPr>
            <a:lvl2pPr marL="280980" indent="0">
              <a:buNone/>
              <a:defRPr/>
            </a:lvl2pPr>
            <a:lvl3pPr marL="574661" indent="0">
              <a:buNone/>
              <a:defRPr/>
            </a:lvl3pPr>
            <a:lvl4pPr marL="855641" indent="0">
              <a:buNone/>
              <a:defRPr/>
            </a:lvl4pPr>
            <a:lvl5pPr marL="1090586" indent="0">
              <a:buNone/>
              <a:defRPr/>
            </a:lvl5pPr>
          </a:lstStyle>
          <a:p>
            <a:pPr lvl="0"/>
            <a:r>
              <a:rPr lang="en-US"/>
              <a:t>Name Here</a:t>
            </a:r>
          </a:p>
        </p:txBody>
      </p:sp>
      <p:sp>
        <p:nvSpPr>
          <p:cNvPr id="55" name="正方形/長方形 11"/>
          <p:cNvSpPr>
            <a:spLocks noChangeArrowheads="1"/>
          </p:cNvSpPr>
          <p:nvPr userDrawn="1"/>
        </p:nvSpPr>
        <p:spPr bwMode="gray">
          <a:xfrm>
            <a:off x="-7472" y="2057426"/>
            <a:ext cx="9153144" cy="97488"/>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sz="1800">
              <a:solidFill>
                <a:prstClr val="white"/>
              </a:solidFill>
              <a:latin typeface="Arial"/>
            </a:endParaRPr>
          </a:p>
        </p:txBody>
      </p:sp>
      <p:pic>
        <p:nvPicPr>
          <p:cNvPr id="56" name="Picture 5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72" y="0"/>
            <a:ext cx="9153144" cy="2074744"/>
          </a:xfrm>
          <a:prstGeom prst="rect">
            <a:avLst/>
          </a:prstGeom>
        </p:spPr>
      </p:pic>
      <p:sp>
        <p:nvSpPr>
          <p:cNvPr id="57" name="Rectangle 56"/>
          <p:cNvSpPr/>
          <p:nvPr userDrawn="1"/>
        </p:nvSpPr>
        <p:spPr>
          <a:xfrm>
            <a:off x="0" y="1"/>
            <a:ext cx="9152831" cy="1145894"/>
          </a:xfrm>
          <a:prstGeom prst="rect">
            <a:avLst/>
          </a:prstGeom>
          <a:gradFill flip="none" rotWithShape="1">
            <a:gsLst>
              <a:gs pos="0">
                <a:srgbClr val="0E1628">
                  <a:alpha val="40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a:endParaRPr>
          </a:p>
        </p:txBody>
      </p:sp>
      <p:grpSp>
        <p:nvGrpSpPr>
          <p:cNvPr id="79" name="Group 1"/>
          <p:cNvGrpSpPr>
            <a:grpSpLocks noChangeAspect="1"/>
          </p:cNvGrpSpPr>
          <p:nvPr userDrawn="1"/>
        </p:nvGrpSpPr>
        <p:grpSpPr bwMode="auto">
          <a:xfrm>
            <a:off x="327025" y="272386"/>
            <a:ext cx="1968264" cy="195512"/>
            <a:chOff x="1096963" y="2925763"/>
            <a:chExt cx="7367587" cy="731837"/>
          </a:xfrm>
          <a:solidFill>
            <a:schemeClr val="bg1"/>
          </a:solidFill>
        </p:grpSpPr>
        <p:sp>
          <p:nvSpPr>
            <p:cNvPr id="80" name="Freeform 79"/>
            <p:cNvSpPr>
              <a:spLocks noChangeArrowheads="1"/>
            </p:cNvSpPr>
            <p:nvPr/>
          </p:nvSpPr>
          <p:spPr bwMode="auto">
            <a:xfrm>
              <a:off x="1879600" y="3048000"/>
              <a:ext cx="379413" cy="471488"/>
            </a:xfrm>
            <a:custGeom>
              <a:avLst/>
              <a:gdLst>
                <a:gd name="T0" fmla="*/ 0 w 1056"/>
                <a:gd name="T1" fmla="*/ 1309 h 1310"/>
                <a:gd name="T2" fmla="*/ 0 w 1056"/>
                <a:gd name="T3" fmla="*/ 0 h 1310"/>
                <a:gd name="T4" fmla="*/ 274 w 1056"/>
                <a:gd name="T5" fmla="*/ 0 h 1310"/>
                <a:gd name="T6" fmla="*/ 274 w 1056"/>
                <a:gd name="T7" fmla="*/ 503 h 1310"/>
                <a:gd name="T8" fmla="*/ 782 w 1056"/>
                <a:gd name="T9" fmla="*/ 503 h 1310"/>
                <a:gd name="T10" fmla="*/ 782 w 1056"/>
                <a:gd name="T11" fmla="*/ 0 h 1310"/>
                <a:gd name="T12" fmla="*/ 1055 w 1056"/>
                <a:gd name="T13" fmla="*/ 0 h 1310"/>
                <a:gd name="T14" fmla="*/ 1055 w 1056"/>
                <a:gd name="T15" fmla="*/ 1309 h 1310"/>
                <a:gd name="T16" fmla="*/ 782 w 1056"/>
                <a:gd name="T17" fmla="*/ 1309 h 1310"/>
                <a:gd name="T18" fmla="*/ 782 w 1056"/>
                <a:gd name="T19" fmla="*/ 726 h 1310"/>
                <a:gd name="T20" fmla="*/ 274 w 1056"/>
                <a:gd name="T21" fmla="*/ 726 h 1310"/>
                <a:gd name="T22" fmla="*/ 274 w 1056"/>
                <a:gd name="T23" fmla="*/ 1309 h 1310"/>
                <a:gd name="T24" fmla="*/ 0 w 1056"/>
                <a:gd name="T25" fmla="*/ 1309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1310">
                  <a:moveTo>
                    <a:pt x="0" y="1309"/>
                  </a:moveTo>
                  <a:lnTo>
                    <a:pt x="0" y="0"/>
                  </a:lnTo>
                  <a:lnTo>
                    <a:pt x="274" y="0"/>
                  </a:lnTo>
                  <a:lnTo>
                    <a:pt x="274" y="503"/>
                  </a:lnTo>
                  <a:lnTo>
                    <a:pt x="782" y="503"/>
                  </a:lnTo>
                  <a:lnTo>
                    <a:pt x="782" y="0"/>
                  </a:lnTo>
                  <a:lnTo>
                    <a:pt x="1055" y="0"/>
                  </a:lnTo>
                  <a:lnTo>
                    <a:pt x="1055" y="1309"/>
                  </a:lnTo>
                  <a:lnTo>
                    <a:pt x="782" y="1309"/>
                  </a:lnTo>
                  <a:lnTo>
                    <a:pt x="782" y="726"/>
                  </a:lnTo>
                  <a:lnTo>
                    <a:pt x="274" y="726"/>
                  </a:lnTo>
                  <a:lnTo>
                    <a:pt x="274" y="1309"/>
                  </a:lnTo>
                  <a:lnTo>
                    <a:pt x="0" y="13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81" name="Freeform 2"/>
            <p:cNvSpPr>
              <a:spLocks noChangeArrowheads="1"/>
            </p:cNvSpPr>
            <p:nvPr/>
          </p:nvSpPr>
          <p:spPr bwMode="auto">
            <a:xfrm>
              <a:off x="2347913" y="3041650"/>
              <a:ext cx="92075" cy="476250"/>
            </a:xfrm>
            <a:custGeom>
              <a:avLst/>
              <a:gdLst>
                <a:gd name="T0" fmla="*/ 256 w 257"/>
                <a:gd name="T1" fmla="*/ 238 h 1324"/>
                <a:gd name="T2" fmla="*/ 0 w 257"/>
                <a:gd name="T3" fmla="*/ 238 h 1324"/>
                <a:gd name="T4" fmla="*/ 0 w 257"/>
                <a:gd name="T5" fmla="*/ 0 h 1324"/>
                <a:gd name="T6" fmla="*/ 256 w 257"/>
                <a:gd name="T7" fmla="*/ 0 h 1324"/>
                <a:gd name="T8" fmla="*/ 256 w 257"/>
                <a:gd name="T9" fmla="*/ 238 h 1324"/>
                <a:gd name="T10" fmla="*/ 0 w 257"/>
                <a:gd name="T11" fmla="*/ 355 h 1324"/>
                <a:gd name="T12" fmla="*/ 256 w 257"/>
                <a:gd name="T13" fmla="*/ 355 h 1324"/>
                <a:gd name="T14" fmla="*/ 256 w 257"/>
                <a:gd name="T15" fmla="*/ 1323 h 1324"/>
                <a:gd name="T16" fmla="*/ 0 w 257"/>
                <a:gd name="T17" fmla="*/ 1323 h 1324"/>
                <a:gd name="T18" fmla="*/ 0 w 257"/>
                <a:gd name="T19" fmla="*/ 355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1324">
                  <a:moveTo>
                    <a:pt x="256" y="238"/>
                  </a:moveTo>
                  <a:lnTo>
                    <a:pt x="0" y="238"/>
                  </a:lnTo>
                  <a:lnTo>
                    <a:pt x="0" y="0"/>
                  </a:lnTo>
                  <a:lnTo>
                    <a:pt x="256" y="0"/>
                  </a:lnTo>
                  <a:lnTo>
                    <a:pt x="256" y="238"/>
                  </a:lnTo>
                  <a:close/>
                  <a:moveTo>
                    <a:pt x="0" y="355"/>
                  </a:moveTo>
                  <a:lnTo>
                    <a:pt x="256" y="355"/>
                  </a:lnTo>
                  <a:lnTo>
                    <a:pt x="256" y="1323"/>
                  </a:lnTo>
                  <a:lnTo>
                    <a:pt x="0" y="1323"/>
                  </a:lnTo>
                  <a:lnTo>
                    <a:pt x="0" y="35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82" name="Freeform 3"/>
            <p:cNvSpPr>
              <a:spLocks noChangeArrowheads="1"/>
            </p:cNvSpPr>
            <p:nvPr/>
          </p:nvSpPr>
          <p:spPr bwMode="auto">
            <a:xfrm>
              <a:off x="2492375" y="3078163"/>
              <a:ext cx="193675" cy="452437"/>
            </a:xfrm>
            <a:custGeom>
              <a:avLst/>
              <a:gdLst>
                <a:gd name="T0" fmla="*/ 0 w 539"/>
                <a:gd name="T1" fmla="*/ 449 h 1257"/>
                <a:gd name="T2" fmla="*/ 0 w 539"/>
                <a:gd name="T3" fmla="*/ 274 h 1257"/>
                <a:gd name="T4" fmla="*/ 131 w 539"/>
                <a:gd name="T5" fmla="*/ 274 h 1257"/>
                <a:gd name="T6" fmla="*/ 131 w 539"/>
                <a:gd name="T7" fmla="*/ 0 h 1257"/>
                <a:gd name="T8" fmla="*/ 382 w 539"/>
                <a:gd name="T9" fmla="*/ 0 h 1257"/>
                <a:gd name="T10" fmla="*/ 382 w 539"/>
                <a:gd name="T11" fmla="*/ 274 h 1257"/>
                <a:gd name="T12" fmla="*/ 538 w 539"/>
                <a:gd name="T13" fmla="*/ 274 h 1257"/>
                <a:gd name="T14" fmla="*/ 538 w 539"/>
                <a:gd name="T15" fmla="*/ 449 h 1257"/>
                <a:gd name="T16" fmla="*/ 382 w 539"/>
                <a:gd name="T17" fmla="*/ 449 h 1257"/>
                <a:gd name="T18" fmla="*/ 382 w 539"/>
                <a:gd name="T19" fmla="*/ 960 h 1257"/>
                <a:gd name="T20" fmla="*/ 399 w 539"/>
                <a:gd name="T21" fmla="*/ 1033 h 1257"/>
                <a:gd name="T22" fmla="*/ 485 w 539"/>
                <a:gd name="T23" fmla="*/ 1049 h 1257"/>
                <a:gd name="T24" fmla="*/ 508 w 539"/>
                <a:gd name="T25" fmla="*/ 1049 h 1257"/>
                <a:gd name="T26" fmla="*/ 530 w 539"/>
                <a:gd name="T27" fmla="*/ 1049 h 1257"/>
                <a:gd name="T28" fmla="*/ 530 w 539"/>
                <a:gd name="T29" fmla="*/ 1239 h 1257"/>
                <a:gd name="T30" fmla="*/ 413 w 539"/>
                <a:gd name="T31" fmla="*/ 1248 h 1257"/>
                <a:gd name="T32" fmla="*/ 170 w 539"/>
                <a:gd name="T33" fmla="*/ 1189 h 1257"/>
                <a:gd name="T34" fmla="*/ 125 w 539"/>
                <a:gd name="T35" fmla="*/ 1055 h 1257"/>
                <a:gd name="T36" fmla="*/ 125 w 539"/>
                <a:gd name="T37" fmla="*/ 458 h 1257"/>
                <a:gd name="T38" fmla="*/ 0 w 539"/>
                <a:gd name="T39" fmla="*/ 458 h 1257"/>
                <a:gd name="T40" fmla="*/ 0 w 539"/>
                <a:gd name="T41" fmla="*/ 449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9" h="1257">
                  <a:moveTo>
                    <a:pt x="0" y="449"/>
                  </a:moveTo>
                  <a:lnTo>
                    <a:pt x="0" y="274"/>
                  </a:lnTo>
                  <a:lnTo>
                    <a:pt x="131" y="274"/>
                  </a:lnTo>
                  <a:lnTo>
                    <a:pt x="131" y="0"/>
                  </a:lnTo>
                  <a:lnTo>
                    <a:pt x="382" y="0"/>
                  </a:lnTo>
                  <a:lnTo>
                    <a:pt x="382" y="274"/>
                  </a:lnTo>
                  <a:lnTo>
                    <a:pt x="538" y="274"/>
                  </a:lnTo>
                  <a:lnTo>
                    <a:pt x="538" y="449"/>
                  </a:lnTo>
                  <a:lnTo>
                    <a:pt x="382" y="449"/>
                  </a:lnTo>
                  <a:lnTo>
                    <a:pt x="382" y="960"/>
                  </a:lnTo>
                  <a:cubicBezTo>
                    <a:pt x="382" y="996"/>
                    <a:pt x="392" y="1026"/>
                    <a:pt x="399" y="1033"/>
                  </a:cubicBezTo>
                  <a:cubicBezTo>
                    <a:pt x="406" y="1040"/>
                    <a:pt x="444" y="1049"/>
                    <a:pt x="485" y="1049"/>
                  </a:cubicBezTo>
                  <a:cubicBezTo>
                    <a:pt x="494" y="1049"/>
                    <a:pt x="502" y="1049"/>
                    <a:pt x="508" y="1049"/>
                  </a:cubicBezTo>
                  <a:cubicBezTo>
                    <a:pt x="516" y="1049"/>
                    <a:pt x="524" y="1049"/>
                    <a:pt x="530" y="1049"/>
                  </a:cubicBezTo>
                  <a:lnTo>
                    <a:pt x="530" y="1239"/>
                  </a:lnTo>
                  <a:lnTo>
                    <a:pt x="413" y="1248"/>
                  </a:lnTo>
                  <a:cubicBezTo>
                    <a:pt x="296" y="1256"/>
                    <a:pt x="212" y="1234"/>
                    <a:pt x="170" y="1189"/>
                  </a:cubicBezTo>
                  <a:cubicBezTo>
                    <a:pt x="139" y="1158"/>
                    <a:pt x="125" y="1114"/>
                    <a:pt x="125" y="1055"/>
                  </a:cubicBezTo>
                  <a:lnTo>
                    <a:pt x="125" y="458"/>
                  </a:lnTo>
                  <a:lnTo>
                    <a:pt x="0" y="458"/>
                  </a:lnTo>
                  <a:lnTo>
                    <a:pt x="0" y="44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83" name="Freeform 4"/>
            <p:cNvSpPr>
              <a:spLocks noChangeArrowheads="1"/>
            </p:cNvSpPr>
            <p:nvPr/>
          </p:nvSpPr>
          <p:spPr bwMode="auto">
            <a:xfrm>
              <a:off x="2722563" y="3162300"/>
              <a:ext cx="327025" cy="368300"/>
            </a:xfrm>
            <a:custGeom>
              <a:avLst/>
              <a:gdLst>
                <a:gd name="T0" fmla="*/ 452 w 910"/>
                <a:gd name="T1" fmla="*/ 400 h 1023"/>
                <a:gd name="T2" fmla="*/ 555 w 910"/>
                <a:gd name="T3" fmla="*/ 377 h 1023"/>
                <a:gd name="T4" fmla="*/ 605 w 910"/>
                <a:gd name="T5" fmla="*/ 305 h 1023"/>
                <a:gd name="T6" fmla="*/ 561 w 910"/>
                <a:gd name="T7" fmla="*/ 224 h 1023"/>
                <a:gd name="T8" fmla="*/ 435 w 910"/>
                <a:gd name="T9" fmla="*/ 201 h 1023"/>
                <a:gd name="T10" fmla="*/ 309 w 910"/>
                <a:gd name="T11" fmla="*/ 246 h 1023"/>
                <a:gd name="T12" fmla="*/ 273 w 910"/>
                <a:gd name="T13" fmla="*/ 333 h 1023"/>
                <a:gd name="T14" fmla="*/ 30 w 910"/>
                <a:gd name="T15" fmla="*/ 333 h 1023"/>
                <a:gd name="T16" fmla="*/ 103 w 910"/>
                <a:gd name="T17" fmla="*/ 126 h 1023"/>
                <a:gd name="T18" fmla="*/ 452 w 910"/>
                <a:gd name="T19" fmla="*/ 0 h 1023"/>
                <a:gd name="T20" fmla="*/ 731 w 910"/>
                <a:gd name="T21" fmla="*/ 67 h 1023"/>
                <a:gd name="T22" fmla="*/ 856 w 910"/>
                <a:gd name="T23" fmla="*/ 305 h 1023"/>
                <a:gd name="T24" fmla="*/ 856 w 910"/>
                <a:gd name="T25" fmla="*/ 748 h 1023"/>
                <a:gd name="T26" fmla="*/ 856 w 910"/>
                <a:gd name="T27" fmla="*/ 857 h 1023"/>
                <a:gd name="T28" fmla="*/ 873 w 910"/>
                <a:gd name="T29" fmla="*/ 924 h 1023"/>
                <a:gd name="T30" fmla="*/ 909 w 910"/>
                <a:gd name="T31" fmla="*/ 955 h 1023"/>
                <a:gd name="T32" fmla="*/ 909 w 910"/>
                <a:gd name="T33" fmla="*/ 991 h 1023"/>
                <a:gd name="T34" fmla="*/ 636 w 910"/>
                <a:gd name="T35" fmla="*/ 991 h 1023"/>
                <a:gd name="T36" fmla="*/ 619 w 910"/>
                <a:gd name="T37" fmla="*/ 941 h 1023"/>
                <a:gd name="T38" fmla="*/ 614 w 910"/>
                <a:gd name="T39" fmla="*/ 880 h 1023"/>
                <a:gd name="T40" fmla="*/ 494 w 910"/>
                <a:gd name="T41" fmla="*/ 977 h 1023"/>
                <a:gd name="T42" fmla="*/ 309 w 910"/>
                <a:gd name="T43" fmla="*/ 1022 h 1023"/>
                <a:gd name="T44" fmla="*/ 89 w 910"/>
                <a:gd name="T45" fmla="*/ 947 h 1023"/>
                <a:gd name="T46" fmla="*/ 0 w 910"/>
                <a:gd name="T47" fmla="*/ 732 h 1023"/>
                <a:gd name="T48" fmla="*/ 139 w 910"/>
                <a:gd name="T49" fmla="*/ 475 h 1023"/>
                <a:gd name="T50" fmla="*/ 362 w 910"/>
                <a:gd name="T51" fmla="*/ 416 h 1023"/>
                <a:gd name="T52" fmla="*/ 452 w 910"/>
                <a:gd name="T53" fmla="*/ 400 h 1023"/>
                <a:gd name="T54" fmla="*/ 555 w 910"/>
                <a:gd name="T55" fmla="*/ 542 h 1023"/>
                <a:gd name="T56" fmla="*/ 488 w 910"/>
                <a:gd name="T57" fmla="*/ 556 h 1023"/>
                <a:gd name="T58" fmla="*/ 429 w 910"/>
                <a:gd name="T59" fmla="*/ 564 h 1023"/>
                <a:gd name="T60" fmla="*/ 309 w 910"/>
                <a:gd name="T61" fmla="*/ 601 h 1023"/>
                <a:gd name="T62" fmla="*/ 251 w 910"/>
                <a:gd name="T63" fmla="*/ 709 h 1023"/>
                <a:gd name="T64" fmla="*/ 287 w 910"/>
                <a:gd name="T65" fmla="*/ 807 h 1023"/>
                <a:gd name="T66" fmla="*/ 376 w 910"/>
                <a:gd name="T67" fmla="*/ 838 h 1023"/>
                <a:gd name="T68" fmla="*/ 533 w 910"/>
                <a:gd name="T69" fmla="*/ 793 h 1023"/>
                <a:gd name="T70" fmla="*/ 605 w 910"/>
                <a:gd name="T71" fmla="*/ 614 h 1023"/>
                <a:gd name="T72" fmla="*/ 605 w 910"/>
                <a:gd name="T73" fmla="*/ 520 h 1023"/>
                <a:gd name="T74" fmla="*/ 555 w 910"/>
                <a:gd name="T75" fmla="*/ 54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0" h="1023">
                  <a:moveTo>
                    <a:pt x="452" y="400"/>
                  </a:moveTo>
                  <a:cubicBezTo>
                    <a:pt x="494" y="394"/>
                    <a:pt x="533" y="386"/>
                    <a:pt x="555" y="377"/>
                  </a:cubicBezTo>
                  <a:cubicBezTo>
                    <a:pt x="591" y="363"/>
                    <a:pt x="605" y="341"/>
                    <a:pt x="605" y="305"/>
                  </a:cubicBezTo>
                  <a:cubicBezTo>
                    <a:pt x="605" y="268"/>
                    <a:pt x="591" y="238"/>
                    <a:pt x="561" y="224"/>
                  </a:cubicBezTo>
                  <a:cubicBezTo>
                    <a:pt x="533" y="207"/>
                    <a:pt x="494" y="201"/>
                    <a:pt x="435" y="201"/>
                  </a:cubicBezTo>
                  <a:cubicBezTo>
                    <a:pt x="376" y="201"/>
                    <a:pt x="332" y="215"/>
                    <a:pt x="309" y="246"/>
                  </a:cubicBezTo>
                  <a:cubicBezTo>
                    <a:pt x="295" y="268"/>
                    <a:pt x="282" y="296"/>
                    <a:pt x="273" y="333"/>
                  </a:cubicBezTo>
                  <a:lnTo>
                    <a:pt x="30" y="333"/>
                  </a:lnTo>
                  <a:cubicBezTo>
                    <a:pt x="36" y="252"/>
                    <a:pt x="58" y="179"/>
                    <a:pt x="103" y="126"/>
                  </a:cubicBezTo>
                  <a:cubicBezTo>
                    <a:pt x="170" y="40"/>
                    <a:pt x="287" y="0"/>
                    <a:pt x="452" y="0"/>
                  </a:cubicBezTo>
                  <a:cubicBezTo>
                    <a:pt x="555" y="0"/>
                    <a:pt x="650" y="23"/>
                    <a:pt x="731" y="67"/>
                  </a:cubicBezTo>
                  <a:cubicBezTo>
                    <a:pt x="812" y="112"/>
                    <a:pt x="856" y="185"/>
                    <a:pt x="856" y="305"/>
                  </a:cubicBezTo>
                  <a:lnTo>
                    <a:pt x="856" y="748"/>
                  </a:lnTo>
                  <a:lnTo>
                    <a:pt x="856" y="857"/>
                  </a:lnTo>
                  <a:cubicBezTo>
                    <a:pt x="856" y="888"/>
                    <a:pt x="865" y="919"/>
                    <a:pt x="873" y="924"/>
                  </a:cubicBezTo>
                  <a:cubicBezTo>
                    <a:pt x="879" y="941"/>
                    <a:pt x="893" y="947"/>
                    <a:pt x="909" y="955"/>
                  </a:cubicBezTo>
                  <a:lnTo>
                    <a:pt x="909" y="991"/>
                  </a:lnTo>
                  <a:lnTo>
                    <a:pt x="636" y="991"/>
                  </a:lnTo>
                  <a:cubicBezTo>
                    <a:pt x="628" y="969"/>
                    <a:pt x="619" y="956"/>
                    <a:pt x="619" y="941"/>
                  </a:cubicBezTo>
                  <a:cubicBezTo>
                    <a:pt x="619" y="926"/>
                    <a:pt x="614" y="902"/>
                    <a:pt x="614" y="880"/>
                  </a:cubicBezTo>
                  <a:cubicBezTo>
                    <a:pt x="577" y="919"/>
                    <a:pt x="538" y="947"/>
                    <a:pt x="494" y="977"/>
                  </a:cubicBezTo>
                  <a:cubicBezTo>
                    <a:pt x="443" y="1005"/>
                    <a:pt x="376" y="1022"/>
                    <a:pt x="309" y="1022"/>
                  </a:cubicBezTo>
                  <a:cubicBezTo>
                    <a:pt x="223" y="1022"/>
                    <a:pt x="148" y="998"/>
                    <a:pt x="89" y="947"/>
                  </a:cubicBezTo>
                  <a:cubicBezTo>
                    <a:pt x="30" y="895"/>
                    <a:pt x="0" y="829"/>
                    <a:pt x="0" y="732"/>
                  </a:cubicBezTo>
                  <a:cubicBezTo>
                    <a:pt x="0" y="614"/>
                    <a:pt x="44" y="525"/>
                    <a:pt x="139" y="475"/>
                  </a:cubicBezTo>
                  <a:cubicBezTo>
                    <a:pt x="192" y="444"/>
                    <a:pt x="265" y="422"/>
                    <a:pt x="362" y="416"/>
                  </a:cubicBezTo>
                  <a:lnTo>
                    <a:pt x="452" y="400"/>
                  </a:lnTo>
                  <a:close/>
                  <a:moveTo>
                    <a:pt x="555" y="542"/>
                  </a:moveTo>
                  <a:cubicBezTo>
                    <a:pt x="538" y="547"/>
                    <a:pt x="516" y="556"/>
                    <a:pt x="488" y="556"/>
                  </a:cubicBezTo>
                  <a:lnTo>
                    <a:pt x="429" y="564"/>
                  </a:lnTo>
                  <a:cubicBezTo>
                    <a:pt x="376" y="570"/>
                    <a:pt x="332" y="584"/>
                    <a:pt x="309" y="601"/>
                  </a:cubicBezTo>
                  <a:cubicBezTo>
                    <a:pt x="273" y="623"/>
                    <a:pt x="251" y="659"/>
                    <a:pt x="251" y="709"/>
                  </a:cubicBezTo>
                  <a:cubicBezTo>
                    <a:pt x="251" y="754"/>
                    <a:pt x="265" y="785"/>
                    <a:pt x="287" y="807"/>
                  </a:cubicBezTo>
                  <a:cubicBezTo>
                    <a:pt x="309" y="829"/>
                    <a:pt x="340" y="838"/>
                    <a:pt x="376" y="838"/>
                  </a:cubicBezTo>
                  <a:cubicBezTo>
                    <a:pt x="429" y="838"/>
                    <a:pt x="480" y="821"/>
                    <a:pt x="533" y="793"/>
                  </a:cubicBezTo>
                  <a:cubicBezTo>
                    <a:pt x="577" y="762"/>
                    <a:pt x="605" y="704"/>
                    <a:pt x="605" y="614"/>
                  </a:cubicBezTo>
                  <a:lnTo>
                    <a:pt x="605" y="520"/>
                  </a:lnTo>
                  <a:cubicBezTo>
                    <a:pt x="591" y="525"/>
                    <a:pt x="577" y="534"/>
                    <a:pt x="555" y="542"/>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84" name="Freeform 5"/>
            <p:cNvSpPr>
              <a:spLocks noChangeArrowheads="1"/>
            </p:cNvSpPr>
            <p:nvPr/>
          </p:nvSpPr>
          <p:spPr bwMode="auto">
            <a:xfrm>
              <a:off x="3087688" y="3160713"/>
              <a:ext cx="322262" cy="369887"/>
            </a:xfrm>
            <a:custGeom>
              <a:avLst/>
              <a:gdLst>
                <a:gd name="T0" fmla="*/ 642 w 894"/>
                <a:gd name="T1" fmla="*/ 377 h 1028"/>
                <a:gd name="T2" fmla="*/ 605 w 894"/>
                <a:gd name="T3" fmla="*/ 279 h 1028"/>
                <a:gd name="T4" fmla="*/ 471 w 894"/>
                <a:gd name="T5" fmla="*/ 220 h 1028"/>
                <a:gd name="T6" fmla="*/ 296 w 894"/>
                <a:gd name="T7" fmla="*/ 346 h 1028"/>
                <a:gd name="T8" fmla="*/ 273 w 894"/>
                <a:gd name="T9" fmla="*/ 525 h 1028"/>
                <a:gd name="T10" fmla="*/ 296 w 894"/>
                <a:gd name="T11" fmla="*/ 695 h 1028"/>
                <a:gd name="T12" fmla="*/ 466 w 894"/>
                <a:gd name="T13" fmla="*/ 812 h 1028"/>
                <a:gd name="T14" fmla="*/ 591 w 894"/>
                <a:gd name="T15" fmla="*/ 767 h 1028"/>
                <a:gd name="T16" fmla="*/ 636 w 894"/>
                <a:gd name="T17" fmla="*/ 642 h 1028"/>
                <a:gd name="T18" fmla="*/ 893 w 894"/>
                <a:gd name="T19" fmla="*/ 642 h 1028"/>
                <a:gd name="T20" fmla="*/ 812 w 894"/>
                <a:gd name="T21" fmla="*/ 862 h 1028"/>
                <a:gd name="T22" fmla="*/ 457 w 894"/>
                <a:gd name="T23" fmla="*/ 1027 h 1028"/>
                <a:gd name="T24" fmla="*/ 111 w 894"/>
                <a:gd name="T25" fmla="*/ 885 h 1028"/>
                <a:gd name="T26" fmla="*/ 0 w 894"/>
                <a:gd name="T27" fmla="*/ 525 h 1028"/>
                <a:gd name="T28" fmla="*/ 117 w 894"/>
                <a:gd name="T29" fmla="*/ 139 h 1028"/>
                <a:gd name="T30" fmla="*/ 449 w 894"/>
                <a:gd name="T31" fmla="*/ 0 h 1028"/>
                <a:gd name="T32" fmla="*/ 745 w 894"/>
                <a:gd name="T33" fmla="*/ 81 h 1028"/>
                <a:gd name="T34" fmla="*/ 887 w 894"/>
                <a:gd name="T35" fmla="*/ 368 h 1028"/>
                <a:gd name="T36" fmla="*/ 642 w 894"/>
                <a:gd name="T37" fmla="*/ 368 h 1028"/>
                <a:gd name="T38" fmla="*/ 642 w 894"/>
                <a:gd name="T39" fmla="*/ 37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4" h="1028">
                  <a:moveTo>
                    <a:pt x="642" y="377"/>
                  </a:moveTo>
                  <a:cubicBezTo>
                    <a:pt x="636" y="338"/>
                    <a:pt x="628" y="310"/>
                    <a:pt x="605" y="279"/>
                  </a:cubicBezTo>
                  <a:cubicBezTo>
                    <a:pt x="575" y="243"/>
                    <a:pt x="530" y="220"/>
                    <a:pt x="471" y="220"/>
                  </a:cubicBezTo>
                  <a:cubicBezTo>
                    <a:pt x="385" y="220"/>
                    <a:pt x="332" y="265"/>
                    <a:pt x="296" y="346"/>
                  </a:cubicBezTo>
                  <a:cubicBezTo>
                    <a:pt x="279" y="391"/>
                    <a:pt x="273" y="451"/>
                    <a:pt x="273" y="525"/>
                  </a:cubicBezTo>
                  <a:cubicBezTo>
                    <a:pt x="273" y="599"/>
                    <a:pt x="279" y="650"/>
                    <a:pt x="296" y="695"/>
                  </a:cubicBezTo>
                  <a:cubicBezTo>
                    <a:pt x="323" y="776"/>
                    <a:pt x="385" y="812"/>
                    <a:pt x="466" y="812"/>
                  </a:cubicBezTo>
                  <a:cubicBezTo>
                    <a:pt x="524" y="812"/>
                    <a:pt x="569" y="798"/>
                    <a:pt x="591" y="767"/>
                  </a:cubicBezTo>
                  <a:cubicBezTo>
                    <a:pt x="614" y="737"/>
                    <a:pt x="628" y="695"/>
                    <a:pt x="636" y="642"/>
                  </a:cubicBezTo>
                  <a:lnTo>
                    <a:pt x="893" y="642"/>
                  </a:lnTo>
                  <a:cubicBezTo>
                    <a:pt x="887" y="714"/>
                    <a:pt x="856" y="790"/>
                    <a:pt x="812" y="862"/>
                  </a:cubicBezTo>
                  <a:cubicBezTo>
                    <a:pt x="731" y="974"/>
                    <a:pt x="614" y="1027"/>
                    <a:pt x="457" y="1027"/>
                  </a:cubicBezTo>
                  <a:cubicBezTo>
                    <a:pt x="301" y="1027"/>
                    <a:pt x="184" y="982"/>
                    <a:pt x="111" y="885"/>
                  </a:cubicBezTo>
                  <a:cubicBezTo>
                    <a:pt x="36" y="798"/>
                    <a:pt x="0" y="672"/>
                    <a:pt x="0" y="525"/>
                  </a:cubicBezTo>
                  <a:cubicBezTo>
                    <a:pt x="0" y="360"/>
                    <a:pt x="36" y="229"/>
                    <a:pt x="117" y="139"/>
                  </a:cubicBezTo>
                  <a:cubicBezTo>
                    <a:pt x="198" y="50"/>
                    <a:pt x="309" y="0"/>
                    <a:pt x="449" y="0"/>
                  </a:cubicBezTo>
                  <a:cubicBezTo>
                    <a:pt x="569" y="0"/>
                    <a:pt x="672" y="28"/>
                    <a:pt x="745" y="81"/>
                  </a:cubicBezTo>
                  <a:cubicBezTo>
                    <a:pt x="820" y="131"/>
                    <a:pt x="870" y="229"/>
                    <a:pt x="887" y="368"/>
                  </a:cubicBezTo>
                  <a:lnTo>
                    <a:pt x="642" y="368"/>
                  </a:lnTo>
                  <a:lnTo>
                    <a:pt x="642" y="37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85" name="Freeform 6"/>
            <p:cNvSpPr>
              <a:spLocks noChangeArrowheads="1"/>
            </p:cNvSpPr>
            <p:nvPr/>
          </p:nvSpPr>
          <p:spPr bwMode="auto">
            <a:xfrm>
              <a:off x="3475038" y="3051175"/>
              <a:ext cx="314325" cy="468313"/>
            </a:xfrm>
            <a:custGeom>
              <a:avLst/>
              <a:gdLst>
                <a:gd name="T0" fmla="*/ 695 w 874"/>
                <a:gd name="T1" fmla="*/ 340 h 1301"/>
                <a:gd name="T2" fmla="*/ 815 w 874"/>
                <a:gd name="T3" fmla="*/ 435 h 1301"/>
                <a:gd name="T4" fmla="*/ 865 w 874"/>
                <a:gd name="T5" fmla="*/ 547 h 1301"/>
                <a:gd name="T6" fmla="*/ 873 w 874"/>
                <a:gd name="T7" fmla="*/ 731 h 1301"/>
                <a:gd name="T8" fmla="*/ 873 w 874"/>
                <a:gd name="T9" fmla="*/ 1300 h 1301"/>
                <a:gd name="T10" fmla="*/ 614 w 874"/>
                <a:gd name="T11" fmla="*/ 1300 h 1301"/>
                <a:gd name="T12" fmla="*/ 614 w 874"/>
                <a:gd name="T13" fmla="*/ 709 h 1301"/>
                <a:gd name="T14" fmla="*/ 586 w 874"/>
                <a:gd name="T15" fmla="*/ 583 h 1301"/>
                <a:gd name="T16" fmla="*/ 452 w 874"/>
                <a:gd name="T17" fmla="*/ 516 h 1301"/>
                <a:gd name="T18" fmla="*/ 304 w 874"/>
                <a:gd name="T19" fmla="*/ 583 h 1301"/>
                <a:gd name="T20" fmla="*/ 251 w 874"/>
                <a:gd name="T21" fmla="*/ 776 h 1301"/>
                <a:gd name="T22" fmla="*/ 251 w 874"/>
                <a:gd name="T23" fmla="*/ 1300 h 1301"/>
                <a:gd name="T24" fmla="*/ 0 w 874"/>
                <a:gd name="T25" fmla="*/ 1300 h 1301"/>
                <a:gd name="T26" fmla="*/ 0 w 874"/>
                <a:gd name="T27" fmla="*/ 0 h 1301"/>
                <a:gd name="T28" fmla="*/ 251 w 874"/>
                <a:gd name="T29" fmla="*/ 0 h 1301"/>
                <a:gd name="T30" fmla="*/ 251 w 874"/>
                <a:gd name="T31" fmla="*/ 457 h 1301"/>
                <a:gd name="T32" fmla="*/ 377 w 874"/>
                <a:gd name="T33" fmla="*/ 340 h 1301"/>
                <a:gd name="T34" fmla="*/ 533 w 874"/>
                <a:gd name="T35" fmla="*/ 304 h 1301"/>
                <a:gd name="T36" fmla="*/ 695 w 874"/>
                <a:gd name="T37" fmla="*/ 34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4" h="1301">
                  <a:moveTo>
                    <a:pt x="695" y="340"/>
                  </a:moveTo>
                  <a:cubicBezTo>
                    <a:pt x="748" y="363"/>
                    <a:pt x="784" y="390"/>
                    <a:pt x="815" y="435"/>
                  </a:cubicBezTo>
                  <a:cubicBezTo>
                    <a:pt x="843" y="474"/>
                    <a:pt x="859" y="510"/>
                    <a:pt x="865" y="547"/>
                  </a:cubicBezTo>
                  <a:cubicBezTo>
                    <a:pt x="873" y="583"/>
                    <a:pt x="873" y="650"/>
                    <a:pt x="873" y="731"/>
                  </a:cubicBezTo>
                  <a:lnTo>
                    <a:pt x="873" y="1300"/>
                  </a:lnTo>
                  <a:lnTo>
                    <a:pt x="614" y="1300"/>
                  </a:lnTo>
                  <a:lnTo>
                    <a:pt x="614" y="709"/>
                  </a:lnTo>
                  <a:cubicBezTo>
                    <a:pt x="614" y="658"/>
                    <a:pt x="608" y="614"/>
                    <a:pt x="586" y="583"/>
                  </a:cubicBezTo>
                  <a:cubicBezTo>
                    <a:pt x="564" y="538"/>
                    <a:pt x="519" y="516"/>
                    <a:pt x="452" y="516"/>
                  </a:cubicBezTo>
                  <a:cubicBezTo>
                    <a:pt x="385" y="516"/>
                    <a:pt x="335" y="538"/>
                    <a:pt x="304" y="583"/>
                  </a:cubicBezTo>
                  <a:cubicBezTo>
                    <a:pt x="268" y="628"/>
                    <a:pt x="251" y="695"/>
                    <a:pt x="251" y="776"/>
                  </a:cubicBezTo>
                  <a:lnTo>
                    <a:pt x="251" y="1300"/>
                  </a:lnTo>
                  <a:lnTo>
                    <a:pt x="0" y="1300"/>
                  </a:lnTo>
                  <a:lnTo>
                    <a:pt x="0" y="0"/>
                  </a:lnTo>
                  <a:lnTo>
                    <a:pt x="251" y="0"/>
                  </a:lnTo>
                  <a:lnTo>
                    <a:pt x="251" y="457"/>
                  </a:lnTo>
                  <a:cubicBezTo>
                    <a:pt x="290" y="399"/>
                    <a:pt x="335" y="363"/>
                    <a:pt x="377" y="340"/>
                  </a:cubicBezTo>
                  <a:cubicBezTo>
                    <a:pt x="430" y="318"/>
                    <a:pt x="474" y="304"/>
                    <a:pt x="533" y="304"/>
                  </a:cubicBezTo>
                  <a:cubicBezTo>
                    <a:pt x="592" y="309"/>
                    <a:pt x="645" y="318"/>
                    <a:pt x="695" y="34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86" name="Freeform 7"/>
            <p:cNvSpPr>
              <a:spLocks noChangeArrowheads="1"/>
            </p:cNvSpPr>
            <p:nvPr/>
          </p:nvSpPr>
          <p:spPr bwMode="auto">
            <a:xfrm>
              <a:off x="3875088" y="3041650"/>
              <a:ext cx="92075" cy="476250"/>
            </a:xfrm>
            <a:custGeom>
              <a:avLst/>
              <a:gdLst>
                <a:gd name="T0" fmla="*/ 256 w 257"/>
                <a:gd name="T1" fmla="*/ 238 h 1324"/>
                <a:gd name="T2" fmla="*/ 0 w 257"/>
                <a:gd name="T3" fmla="*/ 238 h 1324"/>
                <a:gd name="T4" fmla="*/ 0 w 257"/>
                <a:gd name="T5" fmla="*/ 0 h 1324"/>
                <a:gd name="T6" fmla="*/ 256 w 257"/>
                <a:gd name="T7" fmla="*/ 0 h 1324"/>
                <a:gd name="T8" fmla="*/ 256 w 257"/>
                <a:gd name="T9" fmla="*/ 238 h 1324"/>
                <a:gd name="T10" fmla="*/ 0 w 257"/>
                <a:gd name="T11" fmla="*/ 355 h 1324"/>
                <a:gd name="T12" fmla="*/ 256 w 257"/>
                <a:gd name="T13" fmla="*/ 355 h 1324"/>
                <a:gd name="T14" fmla="*/ 256 w 257"/>
                <a:gd name="T15" fmla="*/ 1323 h 1324"/>
                <a:gd name="T16" fmla="*/ 0 w 257"/>
                <a:gd name="T17" fmla="*/ 1323 h 1324"/>
                <a:gd name="T18" fmla="*/ 0 w 257"/>
                <a:gd name="T19" fmla="*/ 355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1324">
                  <a:moveTo>
                    <a:pt x="256" y="238"/>
                  </a:moveTo>
                  <a:lnTo>
                    <a:pt x="0" y="238"/>
                  </a:lnTo>
                  <a:lnTo>
                    <a:pt x="0" y="0"/>
                  </a:lnTo>
                  <a:lnTo>
                    <a:pt x="256" y="0"/>
                  </a:lnTo>
                  <a:lnTo>
                    <a:pt x="256" y="238"/>
                  </a:lnTo>
                  <a:close/>
                  <a:moveTo>
                    <a:pt x="0" y="355"/>
                  </a:moveTo>
                  <a:lnTo>
                    <a:pt x="256" y="355"/>
                  </a:lnTo>
                  <a:lnTo>
                    <a:pt x="256" y="1323"/>
                  </a:lnTo>
                  <a:lnTo>
                    <a:pt x="0" y="1323"/>
                  </a:lnTo>
                  <a:lnTo>
                    <a:pt x="0" y="35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87" name="Freeform 8"/>
            <p:cNvSpPr>
              <a:spLocks noChangeArrowheads="1"/>
            </p:cNvSpPr>
            <p:nvPr/>
          </p:nvSpPr>
          <p:spPr bwMode="auto">
            <a:xfrm>
              <a:off x="4246563" y="3048000"/>
              <a:ext cx="396875" cy="471488"/>
            </a:xfrm>
            <a:custGeom>
              <a:avLst/>
              <a:gdLst>
                <a:gd name="T0" fmla="*/ 762 w 1104"/>
                <a:gd name="T1" fmla="*/ 31 h 1310"/>
                <a:gd name="T2" fmla="*/ 985 w 1104"/>
                <a:gd name="T3" fmla="*/ 193 h 1310"/>
                <a:gd name="T4" fmla="*/ 1080 w 1104"/>
                <a:gd name="T5" fmla="*/ 408 h 1310"/>
                <a:gd name="T6" fmla="*/ 1103 w 1104"/>
                <a:gd name="T7" fmla="*/ 623 h 1310"/>
                <a:gd name="T8" fmla="*/ 999 w 1104"/>
                <a:gd name="T9" fmla="*/ 1066 h 1310"/>
                <a:gd name="T10" fmla="*/ 564 w 1104"/>
                <a:gd name="T11" fmla="*/ 1309 h 1310"/>
                <a:gd name="T12" fmla="*/ 0 w 1104"/>
                <a:gd name="T13" fmla="*/ 1309 h 1310"/>
                <a:gd name="T14" fmla="*/ 0 w 1104"/>
                <a:gd name="T15" fmla="*/ 0 h 1310"/>
                <a:gd name="T16" fmla="*/ 564 w 1104"/>
                <a:gd name="T17" fmla="*/ 0 h 1310"/>
                <a:gd name="T18" fmla="*/ 762 w 1104"/>
                <a:gd name="T19" fmla="*/ 31 h 1310"/>
                <a:gd name="T20" fmla="*/ 260 w 1104"/>
                <a:gd name="T21" fmla="*/ 1089 h 1310"/>
                <a:gd name="T22" fmla="*/ 511 w 1104"/>
                <a:gd name="T23" fmla="*/ 1089 h 1310"/>
                <a:gd name="T24" fmla="*/ 784 w 1104"/>
                <a:gd name="T25" fmla="*/ 896 h 1310"/>
                <a:gd name="T26" fmla="*/ 829 w 1104"/>
                <a:gd name="T27" fmla="*/ 645 h 1310"/>
                <a:gd name="T28" fmla="*/ 770 w 1104"/>
                <a:gd name="T29" fmla="*/ 335 h 1310"/>
                <a:gd name="T30" fmla="*/ 519 w 1104"/>
                <a:gd name="T31" fmla="*/ 232 h 1310"/>
                <a:gd name="T32" fmla="*/ 260 w 1104"/>
                <a:gd name="T33" fmla="*/ 232 h 1310"/>
                <a:gd name="T34" fmla="*/ 260 w 1104"/>
                <a:gd name="T35" fmla="*/ 1089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4" h="1310">
                  <a:moveTo>
                    <a:pt x="762" y="31"/>
                  </a:moveTo>
                  <a:cubicBezTo>
                    <a:pt x="851" y="62"/>
                    <a:pt x="924" y="120"/>
                    <a:pt x="985" y="193"/>
                  </a:cubicBezTo>
                  <a:cubicBezTo>
                    <a:pt x="1027" y="260"/>
                    <a:pt x="1058" y="327"/>
                    <a:pt x="1080" y="408"/>
                  </a:cubicBezTo>
                  <a:cubicBezTo>
                    <a:pt x="1094" y="483"/>
                    <a:pt x="1103" y="556"/>
                    <a:pt x="1103" y="623"/>
                  </a:cubicBezTo>
                  <a:cubicBezTo>
                    <a:pt x="1103" y="799"/>
                    <a:pt x="1066" y="941"/>
                    <a:pt x="999" y="1066"/>
                  </a:cubicBezTo>
                  <a:cubicBezTo>
                    <a:pt x="902" y="1228"/>
                    <a:pt x="754" y="1309"/>
                    <a:pt x="564" y="1309"/>
                  </a:cubicBezTo>
                  <a:lnTo>
                    <a:pt x="0" y="1309"/>
                  </a:lnTo>
                  <a:lnTo>
                    <a:pt x="0" y="0"/>
                  </a:lnTo>
                  <a:lnTo>
                    <a:pt x="564" y="0"/>
                  </a:lnTo>
                  <a:cubicBezTo>
                    <a:pt x="637" y="0"/>
                    <a:pt x="712" y="9"/>
                    <a:pt x="762" y="31"/>
                  </a:cubicBezTo>
                  <a:close/>
                  <a:moveTo>
                    <a:pt x="260" y="1089"/>
                  </a:moveTo>
                  <a:lnTo>
                    <a:pt x="511" y="1089"/>
                  </a:lnTo>
                  <a:cubicBezTo>
                    <a:pt x="637" y="1089"/>
                    <a:pt x="731" y="1022"/>
                    <a:pt x="784" y="896"/>
                  </a:cubicBezTo>
                  <a:cubicBezTo>
                    <a:pt x="815" y="829"/>
                    <a:pt x="829" y="740"/>
                    <a:pt x="829" y="645"/>
                  </a:cubicBezTo>
                  <a:cubicBezTo>
                    <a:pt x="829" y="511"/>
                    <a:pt x="807" y="408"/>
                    <a:pt x="770" y="335"/>
                  </a:cubicBezTo>
                  <a:cubicBezTo>
                    <a:pt x="726" y="260"/>
                    <a:pt x="645" y="232"/>
                    <a:pt x="519" y="232"/>
                  </a:cubicBezTo>
                  <a:lnTo>
                    <a:pt x="260" y="232"/>
                  </a:lnTo>
                  <a:lnTo>
                    <a:pt x="260" y="1089"/>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88" name="Freeform 9"/>
            <p:cNvSpPr>
              <a:spLocks noChangeArrowheads="1"/>
            </p:cNvSpPr>
            <p:nvPr/>
          </p:nvSpPr>
          <p:spPr bwMode="auto">
            <a:xfrm>
              <a:off x="4686300" y="3162300"/>
              <a:ext cx="328613" cy="368300"/>
            </a:xfrm>
            <a:custGeom>
              <a:avLst/>
              <a:gdLst>
                <a:gd name="T0" fmla="*/ 452 w 911"/>
                <a:gd name="T1" fmla="*/ 400 h 1023"/>
                <a:gd name="T2" fmla="*/ 555 w 911"/>
                <a:gd name="T3" fmla="*/ 377 h 1023"/>
                <a:gd name="T4" fmla="*/ 605 w 911"/>
                <a:gd name="T5" fmla="*/ 305 h 1023"/>
                <a:gd name="T6" fmla="*/ 564 w 911"/>
                <a:gd name="T7" fmla="*/ 224 h 1023"/>
                <a:gd name="T8" fmla="*/ 435 w 911"/>
                <a:gd name="T9" fmla="*/ 201 h 1023"/>
                <a:gd name="T10" fmla="*/ 310 w 911"/>
                <a:gd name="T11" fmla="*/ 246 h 1023"/>
                <a:gd name="T12" fmla="*/ 273 w 911"/>
                <a:gd name="T13" fmla="*/ 333 h 1023"/>
                <a:gd name="T14" fmla="*/ 30 w 911"/>
                <a:gd name="T15" fmla="*/ 333 h 1023"/>
                <a:gd name="T16" fmla="*/ 103 w 911"/>
                <a:gd name="T17" fmla="*/ 126 h 1023"/>
                <a:gd name="T18" fmla="*/ 452 w 911"/>
                <a:gd name="T19" fmla="*/ 0 h 1023"/>
                <a:gd name="T20" fmla="*/ 731 w 911"/>
                <a:gd name="T21" fmla="*/ 67 h 1023"/>
                <a:gd name="T22" fmla="*/ 857 w 911"/>
                <a:gd name="T23" fmla="*/ 305 h 1023"/>
                <a:gd name="T24" fmla="*/ 857 w 911"/>
                <a:gd name="T25" fmla="*/ 748 h 1023"/>
                <a:gd name="T26" fmla="*/ 857 w 911"/>
                <a:gd name="T27" fmla="*/ 857 h 1023"/>
                <a:gd name="T28" fmla="*/ 873 w 911"/>
                <a:gd name="T29" fmla="*/ 924 h 1023"/>
                <a:gd name="T30" fmla="*/ 910 w 911"/>
                <a:gd name="T31" fmla="*/ 955 h 1023"/>
                <a:gd name="T32" fmla="*/ 910 w 911"/>
                <a:gd name="T33" fmla="*/ 991 h 1023"/>
                <a:gd name="T34" fmla="*/ 636 w 911"/>
                <a:gd name="T35" fmla="*/ 991 h 1023"/>
                <a:gd name="T36" fmla="*/ 622 w 911"/>
                <a:gd name="T37" fmla="*/ 941 h 1023"/>
                <a:gd name="T38" fmla="*/ 614 w 911"/>
                <a:gd name="T39" fmla="*/ 880 h 1023"/>
                <a:gd name="T40" fmla="*/ 497 w 911"/>
                <a:gd name="T41" fmla="*/ 977 h 1023"/>
                <a:gd name="T42" fmla="*/ 310 w 911"/>
                <a:gd name="T43" fmla="*/ 1022 h 1023"/>
                <a:gd name="T44" fmla="*/ 89 w 911"/>
                <a:gd name="T45" fmla="*/ 947 h 1023"/>
                <a:gd name="T46" fmla="*/ 0 w 911"/>
                <a:gd name="T47" fmla="*/ 732 h 1023"/>
                <a:gd name="T48" fmla="*/ 142 w 911"/>
                <a:gd name="T49" fmla="*/ 475 h 1023"/>
                <a:gd name="T50" fmla="*/ 363 w 911"/>
                <a:gd name="T51" fmla="*/ 416 h 1023"/>
                <a:gd name="T52" fmla="*/ 452 w 911"/>
                <a:gd name="T53" fmla="*/ 400 h 1023"/>
                <a:gd name="T54" fmla="*/ 605 w 911"/>
                <a:gd name="T55" fmla="*/ 520 h 1023"/>
                <a:gd name="T56" fmla="*/ 555 w 911"/>
                <a:gd name="T57" fmla="*/ 542 h 1023"/>
                <a:gd name="T58" fmla="*/ 488 w 911"/>
                <a:gd name="T59" fmla="*/ 556 h 1023"/>
                <a:gd name="T60" fmla="*/ 430 w 911"/>
                <a:gd name="T61" fmla="*/ 564 h 1023"/>
                <a:gd name="T62" fmla="*/ 310 w 911"/>
                <a:gd name="T63" fmla="*/ 601 h 1023"/>
                <a:gd name="T64" fmla="*/ 251 w 911"/>
                <a:gd name="T65" fmla="*/ 709 h 1023"/>
                <a:gd name="T66" fmla="*/ 290 w 911"/>
                <a:gd name="T67" fmla="*/ 807 h 1023"/>
                <a:gd name="T68" fmla="*/ 377 w 911"/>
                <a:gd name="T69" fmla="*/ 838 h 1023"/>
                <a:gd name="T70" fmla="*/ 533 w 911"/>
                <a:gd name="T71" fmla="*/ 793 h 1023"/>
                <a:gd name="T72" fmla="*/ 605 w 911"/>
                <a:gd name="T73" fmla="*/ 614 h 1023"/>
                <a:gd name="T74" fmla="*/ 605 w 911"/>
                <a:gd name="T75" fmla="*/ 520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1" h="1023">
                  <a:moveTo>
                    <a:pt x="452" y="400"/>
                  </a:moveTo>
                  <a:cubicBezTo>
                    <a:pt x="497" y="394"/>
                    <a:pt x="533" y="386"/>
                    <a:pt x="555" y="377"/>
                  </a:cubicBezTo>
                  <a:cubicBezTo>
                    <a:pt x="591" y="363"/>
                    <a:pt x="605" y="341"/>
                    <a:pt x="605" y="305"/>
                  </a:cubicBezTo>
                  <a:cubicBezTo>
                    <a:pt x="605" y="268"/>
                    <a:pt x="591" y="238"/>
                    <a:pt x="564" y="224"/>
                  </a:cubicBezTo>
                  <a:cubicBezTo>
                    <a:pt x="533" y="207"/>
                    <a:pt x="495" y="201"/>
                    <a:pt x="435" y="201"/>
                  </a:cubicBezTo>
                  <a:cubicBezTo>
                    <a:pt x="375" y="201"/>
                    <a:pt x="332" y="215"/>
                    <a:pt x="310" y="246"/>
                  </a:cubicBezTo>
                  <a:cubicBezTo>
                    <a:pt x="296" y="268"/>
                    <a:pt x="282" y="296"/>
                    <a:pt x="273" y="333"/>
                  </a:cubicBezTo>
                  <a:lnTo>
                    <a:pt x="30" y="333"/>
                  </a:lnTo>
                  <a:cubicBezTo>
                    <a:pt x="39" y="252"/>
                    <a:pt x="58" y="179"/>
                    <a:pt x="103" y="126"/>
                  </a:cubicBezTo>
                  <a:cubicBezTo>
                    <a:pt x="170" y="40"/>
                    <a:pt x="290" y="0"/>
                    <a:pt x="452" y="0"/>
                  </a:cubicBezTo>
                  <a:cubicBezTo>
                    <a:pt x="555" y="0"/>
                    <a:pt x="650" y="23"/>
                    <a:pt x="731" y="67"/>
                  </a:cubicBezTo>
                  <a:cubicBezTo>
                    <a:pt x="815" y="112"/>
                    <a:pt x="857" y="185"/>
                    <a:pt x="857" y="305"/>
                  </a:cubicBezTo>
                  <a:lnTo>
                    <a:pt x="857" y="748"/>
                  </a:lnTo>
                  <a:cubicBezTo>
                    <a:pt x="857" y="776"/>
                    <a:pt x="857" y="815"/>
                    <a:pt x="857" y="857"/>
                  </a:cubicBezTo>
                  <a:cubicBezTo>
                    <a:pt x="857" y="888"/>
                    <a:pt x="865" y="919"/>
                    <a:pt x="873" y="924"/>
                  </a:cubicBezTo>
                  <a:cubicBezTo>
                    <a:pt x="879" y="941"/>
                    <a:pt x="896" y="947"/>
                    <a:pt x="910" y="955"/>
                  </a:cubicBezTo>
                  <a:lnTo>
                    <a:pt x="910" y="991"/>
                  </a:lnTo>
                  <a:lnTo>
                    <a:pt x="636" y="991"/>
                  </a:lnTo>
                  <a:cubicBezTo>
                    <a:pt x="628" y="969"/>
                    <a:pt x="622" y="956"/>
                    <a:pt x="622" y="941"/>
                  </a:cubicBezTo>
                  <a:cubicBezTo>
                    <a:pt x="622" y="926"/>
                    <a:pt x="614" y="902"/>
                    <a:pt x="614" y="880"/>
                  </a:cubicBezTo>
                  <a:cubicBezTo>
                    <a:pt x="577" y="919"/>
                    <a:pt x="541" y="947"/>
                    <a:pt x="497" y="977"/>
                  </a:cubicBezTo>
                  <a:cubicBezTo>
                    <a:pt x="444" y="1005"/>
                    <a:pt x="377" y="1022"/>
                    <a:pt x="310" y="1022"/>
                  </a:cubicBezTo>
                  <a:cubicBezTo>
                    <a:pt x="223" y="1022"/>
                    <a:pt x="148" y="998"/>
                    <a:pt x="89" y="947"/>
                  </a:cubicBezTo>
                  <a:cubicBezTo>
                    <a:pt x="30" y="895"/>
                    <a:pt x="0" y="829"/>
                    <a:pt x="0" y="732"/>
                  </a:cubicBezTo>
                  <a:cubicBezTo>
                    <a:pt x="0" y="614"/>
                    <a:pt x="44" y="525"/>
                    <a:pt x="142" y="475"/>
                  </a:cubicBezTo>
                  <a:cubicBezTo>
                    <a:pt x="192" y="444"/>
                    <a:pt x="268" y="422"/>
                    <a:pt x="363" y="416"/>
                  </a:cubicBezTo>
                  <a:lnTo>
                    <a:pt x="452" y="400"/>
                  </a:lnTo>
                  <a:close/>
                  <a:moveTo>
                    <a:pt x="605" y="520"/>
                  </a:moveTo>
                  <a:cubicBezTo>
                    <a:pt x="591" y="525"/>
                    <a:pt x="577" y="534"/>
                    <a:pt x="555" y="542"/>
                  </a:cubicBezTo>
                  <a:cubicBezTo>
                    <a:pt x="541" y="547"/>
                    <a:pt x="519" y="556"/>
                    <a:pt x="488" y="556"/>
                  </a:cubicBezTo>
                  <a:lnTo>
                    <a:pt x="430" y="564"/>
                  </a:lnTo>
                  <a:cubicBezTo>
                    <a:pt x="377" y="570"/>
                    <a:pt x="332" y="584"/>
                    <a:pt x="310" y="601"/>
                  </a:cubicBezTo>
                  <a:cubicBezTo>
                    <a:pt x="273" y="623"/>
                    <a:pt x="251" y="659"/>
                    <a:pt x="251" y="709"/>
                  </a:cubicBezTo>
                  <a:cubicBezTo>
                    <a:pt x="251" y="754"/>
                    <a:pt x="269" y="785"/>
                    <a:pt x="290" y="807"/>
                  </a:cubicBezTo>
                  <a:cubicBezTo>
                    <a:pt x="311" y="829"/>
                    <a:pt x="340" y="838"/>
                    <a:pt x="377" y="838"/>
                  </a:cubicBezTo>
                  <a:cubicBezTo>
                    <a:pt x="430" y="838"/>
                    <a:pt x="480" y="821"/>
                    <a:pt x="533" y="793"/>
                  </a:cubicBezTo>
                  <a:cubicBezTo>
                    <a:pt x="577" y="762"/>
                    <a:pt x="605" y="704"/>
                    <a:pt x="605" y="614"/>
                  </a:cubicBezTo>
                  <a:lnTo>
                    <a:pt x="605" y="52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89" name="Freeform 10"/>
            <p:cNvSpPr>
              <a:spLocks noChangeArrowheads="1"/>
            </p:cNvSpPr>
            <p:nvPr/>
          </p:nvSpPr>
          <p:spPr bwMode="auto">
            <a:xfrm>
              <a:off x="5037138" y="3078163"/>
              <a:ext cx="193675" cy="452437"/>
            </a:xfrm>
            <a:custGeom>
              <a:avLst/>
              <a:gdLst>
                <a:gd name="T0" fmla="*/ 0 w 539"/>
                <a:gd name="T1" fmla="*/ 449 h 1257"/>
                <a:gd name="T2" fmla="*/ 0 w 539"/>
                <a:gd name="T3" fmla="*/ 274 h 1257"/>
                <a:gd name="T4" fmla="*/ 131 w 539"/>
                <a:gd name="T5" fmla="*/ 274 h 1257"/>
                <a:gd name="T6" fmla="*/ 131 w 539"/>
                <a:gd name="T7" fmla="*/ 0 h 1257"/>
                <a:gd name="T8" fmla="*/ 382 w 539"/>
                <a:gd name="T9" fmla="*/ 0 h 1257"/>
                <a:gd name="T10" fmla="*/ 382 w 539"/>
                <a:gd name="T11" fmla="*/ 274 h 1257"/>
                <a:gd name="T12" fmla="*/ 538 w 539"/>
                <a:gd name="T13" fmla="*/ 274 h 1257"/>
                <a:gd name="T14" fmla="*/ 538 w 539"/>
                <a:gd name="T15" fmla="*/ 449 h 1257"/>
                <a:gd name="T16" fmla="*/ 382 w 539"/>
                <a:gd name="T17" fmla="*/ 449 h 1257"/>
                <a:gd name="T18" fmla="*/ 382 w 539"/>
                <a:gd name="T19" fmla="*/ 960 h 1257"/>
                <a:gd name="T20" fmla="*/ 399 w 539"/>
                <a:gd name="T21" fmla="*/ 1033 h 1257"/>
                <a:gd name="T22" fmla="*/ 488 w 539"/>
                <a:gd name="T23" fmla="*/ 1049 h 1257"/>
                <a:gd name="T24" fmla="*/ 510 w 539"/>
                <a:gd name="T25" fmla="*/ 1049 h 1257"/>
                <a:gd name="T26" fmla="*/ 530 w 539"/>
                <a:gd name="T27" fmla="*/ 1049 h 1257"/>
                <a:gd name="T28" fmla="*/ 530 w 539"/>
                <a:gd name="T29" fmla="*/ 1239 h 1257"/>
                <a:gd name="T30" fmla="*/ 413 w 539"/>
                <a:gd name="T31" fmla="*/ 1248 h 1257"/>
                <a:gd name="T32" fmla="*/ 170 w 539"/>
                <a:gd name="T33" fmla="*/ 1189 h 1257"/>
                <a:gd name="T34" fmla="*/ 125 w 539"/>
                <a:gd name="T35" fmla="*/ 1055 h 1257"/>
                <a:gd name="T36" fmla="*/ 125 w 539"/>
                <a:gd name="T37" fmla="*/ 458 h 1257"/>
                <a:gd name="T38" fmla="*/ 0 w 539"/>
                <a:gd name="T39" fmla="*/ 458 h 1257"/>
                <a:gd name="T40" fmla="*/ 0 w 539"/>
                <a:gd name="T41" fmla="*/ 449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9" h="1257">
                  <a:moveTo>
                    <a:pt x="0" y="449"/>
                  </a:moveTo>
                  <a:lnTo>
                    <a:pt x="0" y="274"/>
                  </a:lnTo>
                  <a:lnTo>
                    <a:pt x="131" y="274"/>
                  </a:lnTo>
                  <a:lnTo>
                    <a:pt x="131" y="0"/>
                  </a:lnTo>
                  <a:lnTo>
                    <a:pt x="382" y="0"/>
                  </a:lnTo>
                  <a:lnTo>
                    <a:pt x="382" y="274"/>
                  </a:lnTo>
                  <a:lnTo>
                    <a:pt x="538" y="274"/>
                  </a:lnTo>
                  <a:lnTo>
                    <a:pt x="538" y="449"/>
                  </a:lnTo>
                  <a:lnTo>
                    <a:pt x="382" y="449"/>
                  </a:lnTo>
                  <a:lnTo>
                    <a:pt x="382" y="960"/>
                  </a:lnTo>
                  <a:cubicBezTo>
                    <a:pt x="382" y="996"/>
                    <a:pt x="390" y="1027"/>
                    <a:pt x="399" y="1033"/>
                  </a:cubicBezTo>
                  <a:cubicBezTo>
                    <a:pt x="404" y="1041"/>
                    <a:pt x="443" y="1049"/>
                    <a:pt x="488" y="1049"/>
                  </a:cubicBezTo>
                  <a:cubicBezTo>
                    <a:pt x="494" y="1049"/>
                    <a:pt x="503" y="1049"/>
                    <a:pt x="510" y="1049"/>
                  </a:cubicBezTo>
                  <a:cubicBezTo>
                    <a:pt x="517" y="1049"/>
                    <a:pt x="524" y="1049"/>
                    <a:pt x="530" y="1049"/>
                  </a:cubicBezTo>
                  <a:lnTo>
                    <a:pt x="530" y="1239"/>
                  </a:lnTo>
                  <a:lnTo>
                    <a:pt x="413" y="1248"/>
                  </a:lnTo>
                  <a:cubicBezTo>
                    <a:pt x="295" y="1256"/>
                    <a:pt x="214" y="1234"/>
                    <a:pt x="170" y="1189"/>
                  </a:cubicBezTo>
                  <a:cubicBezTo>
                    <a:pt x="139" y="1158"/>
                    <a:pt x="125" y="1114"/>
                    <a:pt x="125" y="1055"/>
                  </a:cubicBezTo>
                  <a:lnTo>
                    <a:pt x="125" y="458"/>
                  </a:lnTo>
                  <a:lnTo>
                    <a:pt x="0" y="458"/>
                  </a:lnTo>
                  <a:lnTo>
                    <a:pt x="0" y="44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90" name="Freeform 11"/>
            <p:cNvSpPr>
              <a:spLocks noChangeArrowheads="1"/>
            </p:cNvSpPr>
            <p:nvPr/>
          </p:nvSpPr>
          <p:spPr bwMode="auto">
            <a:xfrm>
              <a:off x="5268913" y="3162300"/>
              <a:ext cx="328612" cy="368300"/>
            </a:xfrm>
            <a:custGeom>
              <a:avLst/>
              <a:gdLst>
                <a:gd name="T0" fmla="*/ 453 w 911"/>
                <a:gd name="T1" fmla="*/ 400 h 1023"/>
                <a:gd name="T2" fmla="*/ 556 w 911"/>
                <a:gd name="T3" fmla="*/ 377 h 1023"/>
                <a:gd name="T4" fmla="*/ 606 w 911"/>
                <a:gd name="T5" fmla="*/ 305 h 1023"/>
                <a:gd name="T6" fmla="*/ 561 w 911"/>
                <a:gd name="T7" fmla="*/ 224 h 1023"/>
                <a:gd name="T8" fmla="*/ 436 w 911"/>
                <a:gd name="T9" fmla="*/ 201 h 1023"/>
                <a:gd name="T10" fmla="*/ 310 w 911"/>
                <a:gd name="T11" fmla="*/ 246 h 1023"/>
                <a:gd name="T12" fmla="*/ 274 w 911"/>
                <a:gd name="T13" fmla="*/ 333 h 1023"/>
                <a:gd name="T14" fmla="*/ 31 w 911"/>
                <a:gd name="T15" fmla="*/ 333 h 1023"/>
                <a:gd name="T16" fmla="*/ 104 w 911"/>
                <a:gd name="T17" fmla="*/ 126 h 1023"/>
                <a:gd name="T18" fmla="*/ 453 w 911"/>
                <a:gd name="T19" fmla="*/ 0 h 1023"/>
                <a:gd name="T20" fmla="*/ 732 w 911"/>
                <a:gd name="T21" fmla="*/ 67 h 1023"/>
                <a:gd name="T22" fmla="*/ 857 w 911"/>
                <a:gd name="T23" fmla="*/ 305 h 1023"/>
                <a:gd name="T24" fmla="*/ 857 w 911"/>
                <a:gd name="T25" fmla="*/ 748 h 1023"/>
                <a:gd name="T26" fmla="*/ 857 w 911"/>
                <a:gd name="T27" fmla="*/ 857 h 1023"/>
                <a:gd name="T28" fmla="*/ 874 w 911"/>
                <a:gd name="T29" fmla="*/ 924 h 1023"/>
                <a:gd name="T30" fmla="*/ 910 w 911"/>
                <a:gd name="T31" fmla="*/ 955 h 1023"/>
                <a:gd name="T32" fmla="*/ 910 w 911"/>
                <a:gd name="T33" fmla="*/ 991 h 1023"/>
                <a:gd name="T34" fmla="*/ 637 w 911"/>
                <a:gd name="T35" fmla="*/ 991 h 1023"/>
                <a:gd name="T36" fmla="*/ 623 w 911"/>
                <a:gd name="T37" fmla="*/ 941 h 1023"/>
                <a:gd name="T38" fmla="*/ 614 w 911"/>
                <a:gd name="T39" fmla="*/ 880 h 1023"/>
                <a:gd name="T40" fmla="*/ 497 w 911"/>
                <a:gd name="T41" fmla="*/ 977 h 1023"/>
                <a:gd name="T42" fmla="*/ 310 w 911"/>
                <a:gd name="T43" fmla="*/ 1022 h 1023"/>
                <a:gd name="T44" fmla="*/ 90 w 911"/>
                <a:gd name="T45" fmla="*/ 947 h 1023"/>
                <a:gd name="T46" fmla="*/ 0 w 911"/>
                <a:gd name="T47" fmla="*/ 732 h 1023"/>
                <a:gd name="T48" fmla="*/ 140 w 911"/>
                <a:gd name="T49" fmla="*/ 475 h 1023"/>
                <a:gd name="T50" fmla="*/ 363 w 911"/>
                <a:gd name="T51" fmla="*/ 416 h 1023"/>
                <a:gd name="T52" fmla="*/ 453 w 911"/>
                <a:gd name="T53" fmla="*/ 400 h 1023"/>
                <a:gd name="T54" fmla="*/ 606 w 911"/>
                <a:gd name="T55" fmla="*/ 520 h 1023"/>
                <a:gd name="T56" fmla="*/ 556 w 911"/>
                <a:gd name="T57" fmla="*/ 542 h 1023"/>
                <a:gd name="T58" fmla="*/ 489 w 911"/>
                <a:gd name="T59" fmla="*/ 556 h 1023"/>
                <a:gd name="T60" fmla="*/ 430 w 911"/>
                <a:gd name="T61" fmla="*/ 564 h 1023"/>
                <a:gd name="T62" fmla="*/ 310 w 911"/>
                <a:gd name="T63" fmla="*/ 601 h 1023"/>
                <a:gd name="T64" fmla="*/ 252 w 911"/>
                <a:gd name="T65" fmla="*/ 709 h 1023"/>
                <a:gd name="T66" fmla="*/ 288 w 911"/>
                <a:gd name="T67" fmla="*/ 807 h 1023"/>
                <a:gd name="T68" fmla="*/ 377 w 911"/>
                <a:gd name="T69" fmla="*/ 838 h 1023"/>
                <a:gd name="T70" fmla="*/ 533 w 911"/>
                <a:gd name="T71" fmla="*/ 793 h 1023"/>
                <a:gd name="T72" fmla="*/ 606 w 911"/>
                <a:gd name="T73" fmla="*/ 614 h 1023"/>
                <a:gd name="T74" fmla="*/ 606 w 911"/>
                <a:gd name="T75" fmla="*/ 520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1" h="1023">
                  <a:moveTo>
                    <a:pt x="453" y="400"/>
                  </a:moveTo>
                  <a:cubicBezTo>
                    <a:pt x="497" y="394"/>
                    <a:pt x="533" y="386"/>
                    <a:pt x="556" y="377"/>
                  </a:cubicBezTo>
                  <a:cubicBezTo>
                    <a:pt x="592" y="363"/>
                    <a:pt x="606" y="341"/>
                    <a:pt x="606" y="305"/>
                  </a:cubicBezTo>
                  <a:cubicBezTo>
                    <a:pt x="606" y="268"/>
                    <a:pt x="592" y="238"/>
                    <a:pt x="561" y="224"/>
                  </a:cubicBezTo>
                  <a:cubicBezTo>
                    <a:pt x="533" y="207"/>
                    <a:pt x="496" y="201"/>
                    <a:pt x="436" y="201"/>
                  </a:cubicBezTo>
                  <a:cubicBezTo>
                    <a:pt x="376" y="201"/>
                    <a:pt x="333" y="215"/>
                    <a:pt x="310" y="246"/>
                  </a:cubicBezTo>
                  <a:cubicBezTo>
                    <a:pt x="296" y="268"/>
                    <a:pt x="282" y="296"/>
                    <a:pt x="274" y="333"/>
                  </a:cubicBezTo>
                  <a:lnTo>
                    <a:pt x="31" y="333"/>
                  </a:lnTo>
                  <a:cubicBezTo>
                    <a:pt x="37" y="252"/>
                    <a:pt x="59" y="179"/>
                    <a:pt x="104" y="126"/>
                  </a:cubicBezTo>
                  <a:cubicBezTo>
                    <a:pt x="171" y="40"/>
                    <a:pt x="288" y="0"/>
                    <a:pt x="453" y="0"/>
                  </a:cubicBezTo>
                  <a:cubicBezTo>
                    <a:pt x="556" y="0"/>
                    <a:pt x="651" y="23"/>
                    <a:pt x="732" y="67"/>
                  </a:cubicBezTo>
                  <a:cubicBezTo>
                    <a:pt x="813" y="112"/>
                    <a:pt x="857" y="185"/>
                    <a:pt x="857" y="305"/>
                  </a:cubicBezTo>
                  <a:lnTo>
                    <a:pt x="857" y="748"/>
                  </a:lnTo>
                  <a:cubicBezTo>
                    <a:pt x="857" y="776"/>
                    <a:pt x="857" y="815"/>
                    <a:pt x="857" y="857"/>
                  </a:cubicBezTo>
                  <a:cubicBezTo>
                    <a:pt x="857" y="888"/>
                    <a:pt x="866" y="919"/>
                    <a:pt x="874" y="924"/>
                  </a:cubicBezTo>
                  <a:cubicBezTo>
                    <a:pt x="880" y="941"/>
                    <a:pt x="896" y="947"/>
                    <a:pt x="910" y="955"/>
                  </a:cubicBezTo>
                  <a:lnTo>
                    <a:pt x="910" y="991"/>
                  </a:lnTo>
                  <a:lnTo>
                    <a:pt x="637" y="991"/>
                  </a:lnTo>
                  <a:cubicBezTo>
                    <a:pt x="628" y="969"/>
                    <a:pt x="623" y="956"/>
                    <a:pt x="623" y="941"/>
                  </a:cubicBezTo>
                  <a:cubicBezTo>
                    <a:pt x="623" y="926"/>
                    <a:pt x="614" y="902"/>
                    <a:pt x="614" y="880"/>
                  </a:cubicBezTo>
                  <a:cubicBezTo>
                    <a:pt x="578" y="919"/>
                    <a:pt x="539" y="947"/>
                    <a:pt x="497" y="977"/>
                  </a:cubicBezTo>
                  <a:cubicBezTo>
                    <a:pt x="444" y="1005"/>
                    <a:pt x="377" y="1022"/>
                    <a:pt x="310" y="1022"/>
                  </a:cubicBezTo>
                  <a:cubicBezTo>
                    <a:pt x="224" y="1022"/>
                    <a:pt x="148" y="998"/>
                    <a:pt x="90" y="947"/>
                  </a:cubicBezTo>
                  <a:cubicBezTo>
                    <a:pt x="31" y="895"/>
                    <a:pt x="0" y="829"/>
                    <a:pt x="0" y="732"/>
                  </a:cubicBezTo>
                  <a:cubicBezTo>
                    <a:pt x="0" y="614"/>
                    <a:pt x="45" y="525"/>
                    <a:pt x="140" y="475"/>
                  </a:cubicBezTo>
                  <a:cubicBezTo>
                    <a:pt x="193" y="444"/>
                    <a:pt x="266" y="422"/>
                    <a:pt x="363" y="416"/>
                  </a:cubicBezTo>
                  <a:lnTo>
                    <a:pt x="453" y="400"/>
                  </a:lnTo>
                  <a:close/>
                  <a:moveTo>
                    <a:pt x="606" y="520"/>
                  </a:moveTo>
                  <a:cubicBezTo>
                    <a:pt x="592" y="525"/>
                    <a:pt x="578" y="534"/>
                    <a:pt x="556" y="542"/>
                  </a:cubicBezTo>
                  <a:cubicBezTo>
                    <a:pt x="539" y="547"/>
                    <a:pt x="520" y="556"/>
                    <a:pt x="489" y="556"/>
                  </a:cubicBezTo>
                  <a:lnTo>
                    <a:pt x="430" y="564"/>
                  </a:lnTo>
                  <a:cubicBezTo>
                    <a:pt x="377" y="570"/>
                    <a:pt x="333" y="584"/>
                    <a:pt x="310" y="601"/>
                  </a:cubicBezTo>
                  <a:cubicBezTo>
                    <a:pt x="274" y="623"/>
                    <a:pt x="252" y="659"/>
                    <a:pt x="252" y="709"/>
                  </a:cubicBezTo>
                  <a:cubicBezTo>
                    <a:pt x="252" y="754"/>
                    <a:pt x="266" y="785"/>
                    <a:pt x="288" y="807"/>
                  </a:cubicBezTo>
                  <a:cubicBezTo>
                    <a:pt x="310" y="829"/>
                    <a:pt x="341" y="838"/>
                    <a:pt x="377" y="838"/>
                  </a:cubicBezTo>
                  <a:cubicBezTo>
                    <a:pt x="430" y="838"/>
                    <a:pt x="480" y="821"/>
                    <a:pt x="533" y="793"/>
                  </a:cubicBezTo>
                  <a:cubicBezTo>
                    <a:pt x="578" y="762"/>
                    <a:pt x="606" y="704"/>
                    <a:pt x="606" y="614"/>
                  </a:cubicBezTo>
                  <a:lnTo>
                    <a:pt x="606" y="52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91" name="Freeform 12"/>
            <p:cNvSpPr>
              <a:spLocks noChangeArrowheads="1"/>
            </p:cNvSpPr>
            <p:nvPr/>
          </p:nvSpPr>
          <p:spPr bwMode="auto">
            <a:xfrm>
              <a:off x="5826125" y="3028950"/>
              <a:ext cx="390525" cy="495300"/>
            </a:xfrm>
            <a:custGeom>
              <a:avLst/>
              <a:gdLst>
                <a:gd name="T0" fmla="*/ 251 w 1086"/>
                <a:gd name="T1" fmla="*/ 952 h 1374"/>
                <a:gd name="T2" fmla="*/ 301 w 1086"/>
                <a:gd name="T3" fmla="*/ 1086 h 1374"/>
                <a:gd name="T4" fmla="*/ 538 w 1086"/>
                <a:gd name="T5" fmla="*/ 1167 h 1374"/>
                <a:gd name="T6" fmla="*/ 700 w 1086"/>
                <a:gd name="T7" fmla="*/ 1144 h 1374"/>
                <a:gd name="T8" fmla="*/ 820 w 1086"/>
                <a:gd name="T9" fmla="*/ 991 h 1374"/>
                <a:gd name="T10" fmla="*/ 759 w 1086"/>
                <a:gd name="T11" fmla="*/ 888 h 1374"/>
                <a:gd name="T12" fmla="*/ 574 w 1086"/>
                <a:gd name="T13" fmla="*/ 826 h 1374"/>
                <a:gd name="T14" fmla="*/ 435 w 1086"/>
                <a:gd name="T15" fmla="*/ 798 h 1374"/>
                <a:gd name="T16" fmla="*/ 147 w 1086"/>
                <a:gd name="T17" fmla="*/ 695 h 1374"/>
                <a:gd name="T18" fmla="*/ 13 w 1086"/>
                <a:gd name="T19" fmla="*/ 413 h 1374"/>
                <a:gd name="T20" fmla="*/ 147 w 1086"/>
                <a:gd name="T21" fmla="*/ 117 h 1374"/>
                <a:gd name="T22" fmla="*/ 524 w 1086"/>
                <a:gd name="T23" fmla="*/ 0 h 1374"/>
                <a:gd name="T24" fmla="*/ 879 w 1086"/>
                <a:gd name="T25" fmla="*/ 112 h 1374"/>
                <a:gd name="T26" fmla="*/ 1032 w 1086"/>
                <a:gd name="T27" fmla="*/ 427 h 1374"/>
                <a:gd name="T28" fmla="*/ 767 w 1086"/>
                <a:gd name="T29" fmla="*/ 427 h 1374"/>
                <a:gd name="T30" fmla="*/ 664 w 1086"/>
                <a:gd name="T31" fmla="*/ 260 h 1374"/>
                <a:gd name="T32" fmla="*/ 502 w 1086"/>
                <a:gd name="T33" fmla="*/ 229 h 1374"/>
                <a:gd name="T34" fmla="*/ 332 w 1086"/>
                <a:gd name="T35" fmla="*/ 274 h 1374"/>
                <a:gd name="T36" fmla="*/ 265 w 1086"/>
                <a:gd name="T37" fmla="*/ 391 h 1374"/>
                <a:gd name="T38" fmla="*/ 332 w 1086"/>
                <a:gd name="T39" fmla="*/ 494 h 1374"/>
                <a:gd name="T40" fmla="*/ 507 w 1086"/>
                <a:gd name="T41" fmla="*/ 547 h 1374"/>
                <a:gd name="T42" fmla="*/ 736 w 1086"/>
                <a:gd name="T43" fmla="*/ 597 h 1374"/>
                <a:gd name="T44" fmla="*/ 965 w 1086"/>
                <a:gd name="T45" fmla="*/ 695 h 1374"/>
                <a:gd name="T46" fmla="*/ 1085 w 1086"/>
                <a:gd name="T47" fmla="*/ 960 h 1374"/>
                <a:gd name="T48" fmla="*/ 946 w 1086"/>
                <a:gd name="T49" fmla="*/ 1256 h 1374"/>
                <a:gd name="T50" fmla="*/ 552 w 1086"/>
                <a:gd name="T51" fmla="*/ 1373 h 1374"/>
                <a:gd name="T52" fmla="*/ 147 w 1086"/>
                <a:gd name="T53" fmla="*/ 1256 h 1374"/>
                <a:gd name="T54" fmla="*/ 0 w 1086"/>
                <a:gd name="T55" fmla="*/ 938 h 1374"/>
                <a:gd name="T56" fmla="*/ 251 w 1086"/>
                <a:gd name="T57" fmla="*/ 938 h 1374"/>
                <a:gd name="T58" fmla="*/ 251 w 1086"/>
                <a:gd name="T59" fmla="*/ 952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6" h="1374">
                  <a:moveTo>
                    <a:pt x="251" y="952"/>
                  </a:moveTo>
                  <a:cubicBezTo>
                    <a:pt x="256" y="1013"/>
                    <a:pt x="273" y="1058"/>
                    <a:pt x="301" y="1086"/>
                  </a:cubicBezTo>
                  <a:cubicBezTo>
                    <a:pt x="346" y="1139"/>
                    <a:pt x="426" y="1167"/>
                    <a:pt x="538" y="1167"/>
                  </a:cubicBezTo>
                  <a:cubicBezTo>
                    <a:pt x="605" y="1167"/>
                    <a:pt x="655" y="1161"/>
                    <a:pt x="700" y="1144"/>
                  </a:cubicBezTo>
                  <a:cubicBezTo>
                    <a:pt x="781" y="1116"/>
                    <a:pt x="820" y="1063"/>
                    <a:pt x="820" y="991"/>
                  </a:cubicBezTo>
                  <a:cubicBezTo>
                    <a:pt x="820" y="946"/>
                    <a:pt x="798" y="915"/>
                    <a:pt x="759" y="888"/>
                  </a:cubicBezTo>
                  <a:cubicBezTo>
                    <a:pt x="722" y="865"/>
                    <a:pt x="664" y="843"/>
                    <a:pt x="574" y="826"/>
                  </a:cubicBezTo>
                  <a:lnTo>
                    <a:pt x="435" y="798"/>
                  </a:lnTo>
                  <a:cubicBezTo>
                    <a:pt x="295" y="768"/>
                    <a:pt x="198" y="731"/>
                    <a:pt x="147" y="695"/>
                  </a:cubicBezTo>
                  <a:cubicBezTo>
                    <a:pt x="58" y="636"/>
                    <a:pt x="13" y="539"/>
                    <a:pt x="13" y="413"/>
                  </a:cubicBezTo>
                  <a:cubicBezTo>
                    <a:pt x="13" y="296"/>
                    <a:pt x="58" y="198"/>
                    <a:pt x="147" y="117"/>
                  </a:cubicBezTo>
                  <a:cubicBezTo>
                    <a:pt x="234" y="45"/>
                    <a:pt x="360" y="0"/>
                    <a:pt x="524" y="0"/>
                  </a:cubicBezTo>
                  <a:cubicBezTo>
                    <a:pt x="664" y="0"/>
                    <a:pt x="782" y="38"/>
                    <a:pt x="879" y="112"/>
                  </a:cubicBezTo>
                  <a:cubicBezTo>
                    <a:pt x="975" y="186"/>
                    <a:pt x="1026" y="288"/>
                    <a:pt x="1032" y="427"/>
                  </a:cubicBezTo>
                  <a:lnTo>
                    <a:pt x="767" y="427"/>
                  </a:lnTo>
                  <a:cubicBezTo>
                    <a:pt x="759" y="346"/>
                    <a:pt x="731" y="296"/>
                    <a:pt x="664" y="260"/>
                  </a:cubicBezTo>
                  <a:cubicBezTo>
                    <a:pt x="619" y="237"/>
                    <a:pt x="566" y="229"/>
                    <a:pt x="502" y="229"/>
                  </a:cubicBezTo>
                  <a:cubicBezTo>
                    <a:pt x="426" y="229"/>
                    <a:pt x="368" y="243"/>
                    <a:pt x="332" y="274"/>
                  </a:cubicBezTo>
                  <a:cubicBezTo>
                    <a:pt x="287" y="302"/>
                    <a:pt x="265" y="341"/>
                    <a:pt x="265" y="391"/>
                  </a:cubicBezTo>
                  <a:cubicBezTo>
                    <a:pt x="265" y="435"/>
                    <a:pt x="287" y="472"/>
                    <a:pt x="332" y="494"/>
                  </a:cubicBezTo>
                  <a:cubicBezTo>
                    <a:pt x="360" y="511"/>
                    <a:pt x="421" y="533"/>
                    <a:pt x="507" y="547"/>
                  </a:cubicBezTo>
                  <a:lnTo>
                    <a:pt x="736" y="597"/>
                  </a:lnTo>
                  <a:cubicBezTo>
                    <a:pt x="840" y="620"/>
                    <a:pt x="915" y="650"/>
                    <a:pt x="965" y="695"/>
                  </a:cubicBezTo>
                  <a:cubicBezTo>
                    <a:pt x="1049" y="754"/>
                    <a:pt x="1085" y="843"/>
                    <a:pt x="1085" y="960"/>
                  </a:cubicBezTo>
                  <a:cubicBezTo>
                    <a:pt x="1085" y="1077"/>
                    <a:pt x="1040" y="1183"/>
                    <a:pt x="946" y="1256"/>
                  </a:cubicBezTo>
                  <a:cubicBezTo>
                    <a:pt x="848" y="1337"/>
                    <a:pt x="722" y="1373"/>
                    <a:pt x="552" y="1373"/>
                  </a:cubicBezTo>
                  <a:cubicBezTo>
                    <a:pt x="382" y="1373"/>
                    <a:pt x="244" y="1337"/>
                    <a:pt x="147" y="1256"/>
                  </a:cubicBezTo>
                  <a:cubicBezTo>
                    <a:pt x="51" y="1175"/>
                    <a:pt x="0" y="1072"/>
                    <a:pt x="0" y="938"/>
                  </a:cubicBezTo>
                  <a:lnTo>
                    <a:pt x="251" y="938"/>
                  </a:lnTo>
                  <a:lnTo>
                    <a:pt x="251" y="95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92" name="Freeform 13"/>
            <p:cNvSpPr>
              <a:spLocks noChangeArrowheads="1"/>
            </p:cNvSpPr>
            <p:nvPr/>
          </p:nvSpPr>
          <p:spPr bwMode="auto">
            <a:xfrm>
              <a:off x="6240463" y="3168650"/>
              <a:ext cx="346075" cy="488950"/>
            </a:xfrm>
            <a:custGeom>
              <a:avLst/>
              <a:gdLst>
                <a:gd name="T0" fmla="*/ 162 w 961"/>
                <a:gd name="T1" fmla="*/ 1158 h 1360"/>
                <a:gd name="T2" fmla="*/ 235 w 961"/>
                <a:gd name="T3" fmla="*/ 1158 h 1360"/>
                <a:gd name="T4" fmla="*/ 296 w 961"/>
                <a:gd name="T5" fmla="*/ 1136 h 1360"/>
                <a:gd name="T6" fmla="*/ 338 w 961"/>
                <a:gd name="T7" fmla="*/ 1072 h 1360"/>
                <a:gd name="T8" fmla="*/ 355 w 961"/>
                <a:gd name="T9" fmla="*/ 1010 h 1360"/>
                <a:gd name="T10" fmla="*/ 0 w 961"/>
                <a:gd name="T11" fmla="*/ 0 h 1360"/>
                <a:gd name="T12" fmla="*/ 279 w 961"/>
                <a:gd name="T13" fmla="*/ 0 h 1360"/>
                <a:gd name="T14" fmla="*/ 494 w 961"/>
                <a:gd name="T15" fmla="*/ 715 h 1360"/>
                <a:gd name="T16" fmla="*/ 695 w 961"/>
                <a:gd name="T17" fmla="*/ 0 h 1360"/>
                <a:gd name="T18" fmla="*/ 960 w 961"/>
                <a:gd name="T19" fmla="*/ 0 h 1360"/>
                <a:gd name="T20" fmla="*/ 628 w 961"/>
                <a:gd name="T21" fmla="*/ 952 h 1360"/>
                <a:gd name="T22" fmla="*/ 472 w 961"/>
                <a:gd name="T23" fmla="*/ 1292 h 1360"/>
                <a:gd name="T24" fmla="*/ 251 w 961"/>
                <a:gd name="T25" fmla="*/ 1359 h 1360"/>
                <a:gd name="T26" fmla="*/ 198 w 961"/>
                <a:gd name="T27" fmla="*/ 1359 h 1360"/>
                <a:gd name="T28" fmla="*/ 140 w 961"/>
                <a:gd name="T29" fmla="*/ 1359 h 1360"/>
                <a:gd name="T30" fmla="*/ 140 w 961"/>
                <a:gd name="T31" fmla="*/ 1158 h 1360"/>
                <a:gd name="T32" fmla="*/ 162 w 961"/>
                <a:gd name="T33" fmla="*/ 1158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1" h="1360">
                  <a:moveTo>
                    <a:pt x="162" y="1158"/>
                  </a:moveTo>
                  <a:lnTo>
                    <a:pt x="235" y="1158"/>
                  </a:lnTo>
                  <a:cubicBezTo>
                    <a:pt x="257" y="1158"/>
                    <a:pt x="279" y="1153"/>
                    <a:pt x="296" y="1136"/>
                  </a:cubicBezTo>
                  <a:cubicBezTo>
                    <a:pt x="310" y="1131"/>
                    <a:pt x="324" y="1108"/>
                    <a:pt x="338" y="1072"/>
                  </a:cubicBezTo>
                  <a:cubicBezTo>
                    <a:pt x="355" y="1041"/>
                    <a:pt x="355" y="1019"/>
                    <a:pt x="355" y="1010"/>
                  </a:cubicBezTo>
                  <a:lnTo>
                    <a:pt x="0" y="0"/>
                  </a:lnTo>
                  <a:lnTo>
                    <a:pt x="279" y="0"/>
                  </a:lnTo>
                  <a:lnTo>
                    <a:pt x="494" y="715"/>
                  </a:lnTo>
                  <a:lnTo>
                    <a:pt x="695" y="0"/>
                  </a:lnTo>
                  <a:lnTo>
                    <a:pt x="960" y="0"/>
                  </a:lnTo>
                  <a:lnTo>
                    <a:pt x="628" y="952"/>
                  </a:lnTo>
                  <a:cubicBezTo>
                    <a:pt x="561" y="1136"/>
                    <a:pt x="508" y="1248"/>
                    <a:pt x="472" y="1292"/>
                  </a:cubicBezTo>
                  <a:cubicBezTo>
                    <a:pt x="435" y="1337"/>
                    <a:pt x="360" y="1359"/>
                    <a:pt x="251" y="1359"/>
                  </a:cubicBezTo>
                  <a:lnTo>
                    <a:pt x="198" y="1359"/>
                  </a:lnTo>
                  <a:lnTo>
                    <a:pt x="140" y="1359"/>
                  </a:lnTo>
                  <a:lnTo>
                    <a:pt x="140" y="1158"/>
                  </a:lnTo>
                  <a:lnTo>
                    <a:pt x="162" y="11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93" name="Freeform 14"/>
            <p:cNvSpPr>
              <a:spLocks noChangeArrowheads="1"/>
            </p:cNvSpPr>
            <p:nvPr/>
          </p:nvSpPr>
          <p:spPr bwMode="auto">
            <a:xfrm>
              <a:off x="6615113" y="3160713"/>
              <a:ext cx="322262" cy="371475"/>
            </a:xfrm>
            <a:custGeom>
              <a:avLst/>
              <a:gdLst>
                <a:gd name="T0" fmla="*/ 260 w 894"/>
                <a:gd name="T1" fmla="*/ 686 h 1033"/>
                <a:gd name="T2" fmla="*/ 296 w 894"/>
                <a:gd name="T3" fmla="*/ 781 h 1033"/>
                <a:gd name="T4" fmla="*/ 474 w 894"/>
                <a:gd name="T5" fmla="*/ 834 h 1033"/>
                <a:gd name="T6" fmla="*/ 592 w 894"/>
                <a:gd name="T7" fmla="*/ 812 h 1033"/>
                <a:gd name="T8" fmla="*/ 636 w 894"/>
                <a:gd name="T9" fmla="*/ 745 h 1033"/>
                <a:gd name="T10" fmla="*/ 600 w 894"/>
                <a:gd name="T11" fmla="*/ 678 h 1033"/>
                <a:gd name="T12" fmla="*/ 332 w 894"/>
                <a:gd name="T13" fmla="*/ 606 h 1033"/>
                <a:gd name="T14" fmla="*/ 103 w 894"/>
                <a:gd name="T15" fmla="*/ 502 h 1033"/>
                <a:gd name="T16" fmla="*/ 36 w 894"/>
                <a:gd name="T17" fmla="*/ 324 h 1033"/>
                <a:gd name="T18" fmla="*/ 140 w 894"/>
                <a:gd name="T19" fmla="*/ 95 h 1033"/>
                <a:gd name="T20" fmla="*/ 435 w 894"/>
                <a:gd name="T21" fmla="*/ 0 h 1033"/>
                <a:gd name="T22" fmla="*/ 731 w 894"/>
                <a:gd name="T23" fmla="*/ 72 h 1033"/>
                <a:gd name="T24" fmla="*/ 865 w 894"/>
                <a:gd name="T25" fmla="*/ 324 h 1033"/>
                <a:gd name="T26" fmla="*/ 614 w 894"/>
                <a:gd name="T27" fmla="*/ 324 h 1033"/>
                <a:gd name="T28" fmla="*/ 583 w 894"/>
                <a:gd name="T29" fmla="*/ 251 h 1033"/>
                <a:gd name="T30" fmla="*/ 444 w 894"/>
                <a:gd name="T31" fmla="*/ 198 h 1033"/>
                <a:gd name="T32" fmla="*/ 327 w 894"/>
                <a:gd name="T33" fmla="*/ 220 h 1033"/>
                <a:gd name="T34" fmla="*/ 287 w 894"/>
                <a:gd name="T35" fmla="*/ 279 h 1033"/>
                <a:gd name="T36" fmla="*/ 327 w 894"/>
                <a:gd name="T37" fmla="*/ 346 h 1033"/>
                <a:gd name="T38" fmla="*/ 592 w 894"/>
                <a:gd name="T39" fmla="*/ 413 h 1033"/>
                <a:gd name="T40" fmla="*/ 821 w 894"/>
                <a:gd name="T41" fmla="*/ 525 h 1033"/>
                <a:gd name="T42" fmla="*/ 893 w 894"/>
                <a:gd name="T43" fmla="*/ 709 h 1033"/>
                <a:gd name="T44" fmla="*/ 784 w 894"/>
                <a:gd name="T45" fmla="*/ 946 h 1033"/>
                <a:gd name="T46" fmla="*/ 452 w 894"/>
                <a:gd name="T47" fmla="*/ 1032 h 1033"/>
                <a:gd name="T48" fmla="*/ 112 w 894"/>
                <a:gd name="T49" fmla="*/ 938 h 1033"/>
                <a:gd name="T50" fmla="*/ 0 w 894"/>
                <a:gd name="T51" fmla="*/ 695 h 1033"/>
                <a:gd name="T52" fmla="*/ 260 w 894"/>
                <a:gd name="T53" fmla="*/ 695 h 1033"/>
                <a:gd name="T54" fmla="*/ 260 w 894"/>
                <a:gd name="T55" fmla="*/ 686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4" h="1033">
                  <a:moveTo>
                    <a:pt x="260" y="686"/>
                  </a:moveTo>
                  <a:cubicBezTo>
                    <a:pt x="265" y="731"/>
                    <a:pt x="274" y="759"/>
                    <a:pt x="296" y="781"/>
                  </a:cubicBezTo>
                  <a:cubicBezTo>
                    <a:pt x="327" y="820"/>
                    <a:pt x="385" y="834"/>
                    <a:pt x="474" y="834"/>
                  </a:cubicBezTo>
                  <a:cubicBezTo>
                    <a:pt x="525" y="834"/>
                    <a:pt x="561" y="826"/>
                    <a:pt x="592" y="812"/>
                  </a:cubicBezTo>
                  <a:cubicBezTo>
                    <a:pt x="620" y="798"/>
                    <a:pt x="636" y="776"/>
                    <a:pt x="636" y="745"/>
                  </a:cubicBezTo>
                  <a:cubicBezTo>
                    <a:pt x="636" y="714"/>
                    <a:pt x="621" y="693"/>
                    <a:pt x="600" y="678"/>
                  </a:cubicBezTo>
                  <a:cubicBezTo>
                    <a:pt x="579" y="663"/>
                    <a:pt x="488" y="642"/>
                    <a:pt x="332" y="606"/>
                  </a:cubicBezTo>
                  <a:cubicBezTo>
                    <a:pt x="220" y="575"/>
                    <a:pt x="148" y="547"/>
                    <a:pt x="103" y="502"/>
                  </a:cubicBezTo>
                  <a:cubicBezTo>
                    <a:pt x="59" y="463"/>
                    <a:pt x="36" y="405"/>
                    <a:pt x="36" y="324"/>
                  </a:cubicBezTo>
                  <a:cubicBezTo>
                    <a:pt x="36" y="234"/>
                    <a:pt x="75" y="162"/>
                    <a:pt x="140" y="95"/>
                  </a:cubicBezTo>
                  <a:cubicBezTo>
                    <a:pt x="215" y="28"/>
                    <a:pt x="310" y="0"/>
                    <a:pt x="435" y="0"/>
                  </a:cubicBezTo>
                  <a:cubicBezTo>
                    <a:pt x="555" y="0"/>
                    <a:pt x="657" y="21"/>
                    <a:pt x="731" y="72"/>
                  </a:cubicBezTo>
                  <a:cubicBezTo>
                    <a:pt x="805" y="124"/>
                    <a:pt x="851" y="206"/>
                    <a:pt x="865" y="324"/>
                  </a:cubicBezTo>
                  <a:lnTo>
                    <a:pt x="614" y="324"/>
                  </a:lnTo>
                  <a:cubicBezTo>
                    <a:pt x="614" y="296"/>
                    <a:pt x="600" y="265"/>
                    <a:pt x="583" y="251"/>
                  </a:cubicBezTo>
                  <a:cubicBezTo>
                    <a:pt x="555" y="212"/>
                    <a:pt x="511" y="198"/>
                    <a:pt x="444" y="198"/>
                  </a:cubicBezTo>
                  <a:cubicBezTo>
                    <a:pt x="391" y="198"/>
                    <a:pt x="347" y="206"/>
                    <a:pt x="327" y="220"/>
                  </a:cubicBezTo>
                  <a:cubicBezTo>
                    <a:pt x="306" y="234"/>
                    <a:pt x="287" y="257"/>
                    <a:pt x="287" y="279"/>
                  </a:cubicBezTo>
                  <a:cubicBezTo>
                    <a:pt x="287" y="310"/>
                    <a:pt x="306" y="332"/>
                    <a:pt x="327" y="346"/>
                  </a:cubicBezTo>
                  <a:cubicBezTo>
                    <a:pt x="347" y="360"/>
                    <a:pt x="435" y="382"/>
                    <a:pt x="592" y="413"/>
                  </a:cubicBezTo>
                  <a:cubicBezTo>
                    <a:pt x="695" y="435"/>
                    <a:pt x="767" y="472"/>
                    <a:pt x="821" y="525"/>
                  </a:cubicBezTo>
                  <a:cubicBezTo>
                    <a:pt x="871" y="575"/>
                    <a:pt x="893" y="633"/>
                    <a:pt x="893" y="709"/>
                  </a:cubicBezTo>
                  <a:cubicBezTo>
                    <a:pt x="893" y="804"/>
                    <a:pt x="858" y="886"/>
                    <a:pt x="784" y="946"/>
                  </a:cubicBezTo>
                  <a:cubicBezTo>
                    <a:pt x="710" y="1006"/>
                    <a:pt x="600" y="1032"/>
                    <a:pt x="452" y="1032"/>
                  </a:cubicBezTo>
                  <a:cubicBezTo>
                    <a:pt x="296" y="1032"/>
                    <a:pt x="184" y="1005"/>
                    <a:pt x="112" y="938"/>
                  </a:cubicBezTo>
                  <a:cubicBezTo>
                    <a:pt x="36" y="871"/>
                    <a:pt x="0" y="790"/>
                    <a:pt x="0" y="695"/>
                  </a:cubicBezTo>
                  <a:lnTo>
                    <a:pt x="260" y="695"/>
                  </a:lnTo>
                  <a:lnTo>
                    <a:pt x="260" y="6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94" name="Freeform 15"/>
            <p:cNvSpPr>
              <a:spLocks noChangeArrowheads="1"/>
            </p:cNvSpPr>
            <p:nvPr/>
          </p:nvSpPr>
          <p:spPr bwMode="auto">
            <a:xfrm>
              <a:off x="6965950" y="3078163"/>
              <a:ext cx="193675" cy="452437"/>
            </a:xfrm>
            <a:custGeom>
              <a:avLst/>
              <a:gdLst>
                <a:gd name="T0" fmla="*/ 0 w 539"/>
                <a:gd name="T1" fmla="*/ 449 h 1257"/>
                <a:gd name="T2" fmla="*/ 0 w 539"/>
                <a:gd name="T3" fmla="*/ 274 h 1257"/>
                <a:gd name="T4" fmla="*/ 131 w 539"/>
                <a:gd name="T5" fmla="*/ 274 h 1257"/>
                <a:gd name="T6" fmla="*/ 131 w 539"/>
                <a:gd name="T7" fmla="*/ 0 h 1257"/>
                <a:gd name="T8" fmla="*/ 382 w 539"/>
                <a:gd name="T9" fmla="*/ 0 h 1257"/>
                <a:gd name="T10" fmla="*/ 382 w 539"/>
                <a:gd name="T11" fmla="*/ 274 h 1257"/>
                <a:gd name="T12" fmla="*/ 538 w 539"/>
                <a:gd name="T13" fmla="*/ 274 h 1257"/>
                <a:gd name="T14" fmla="*/ 538 w 539"/>
                <a:gd name="T15" fmla="*/ 449 h 1257"/>
                <a:gd name="T16" fmla="*/ 382 w 539"/>
                <a:gd name="T17" fmla="*/ 449 h 1257"/>
                <a:gd name="T18" fmla="*/ 382 w 539"/>
                <a:gd name="T19" fmla="*/ 960 h 1257"/>
                <a:gd name="T20" fmla="*/ 399 w 539"/>
                <a:gd name="T21" fmla="*/ 1033 h 1257"/>
                <a:gd name="T22" fmla="*/ 485 w 539"/>
                <a:gd name="T23" fmla="*/ 1049 h 1257"/>
                <a:gd name="T24" fmla="*/ 508 w 539"/>
                <a:gd name="T25" fmla="*/ 1049 h 1257"/>
                <a:gd name="T26" fmla="*/ 530 w 539"/>
                <a:gd name="T27" fmla="*/ 1049 h 1257"/>
                <a:gd name="T28" fmla="*/ 530 w 539"/>
                <a:gd name="T29" fmla="*/ 1239 h 1257"/>
                <a:gd name="T30" fmla="*/ 413 w 539"/>
                <a:gd name="T31" fmla="*/ 1248 h 1257"/>
                <a:gd name="T32" fmla="*/ 167 w 539"/>
                <a:gd name="T33" fmla="*/ 1189 h 1257"/>
                <a:gd name="T34" fmla="*/ 125 w 539"/>
                <a:gd name="T35" fmla="*/ 1055 h 1257"/>
                <a:gd name="T36" fmla="*/ 125 w 539"/>
                <a:gd name="T37" fmla="*/ 458 h 1257"/>
                <a:gd name="T38" fmla="*/ 0 w 539"/>
                <a:gd name="T39" fmla="*/ 458 h 1257"/>
                <a:gd name="T40" fmla="*/ 0 w 539"/>
                <a:gd name="T41" fmla="*/ 449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9" h="1257">
                  <a:moveTo>
                    <a:pt x="0" y="449"/>
                  </a:moveTo>
                  <a:lnTo>
                    <a:pt x="0" y="274"/>
                  </a:lnTo>
                  <a:lnTo>
                    <a:pt x="131" y="274"/>
                  </a:lnTo>
                  <a:lnTo>
                    <a:pt x="131" y="0"/>
                  </a:lnTo>
                  <a:lnTo>
                    <a:pt x="382" y="0"/>
                  </a:lnTo>
                  <a:lnTo>
                    <a:pt x="382" y="274"/>
                  </a:lnTo>
                  <a:lnTo>
                    <a:pt x="538" y="274"/>
                  </a:lnTo>
                  <a:lnTo>
                    <a:pt x="538" y="449"/>
                  </a:lnTo>
                  <a:lnTo>
                    <a:pt x="382" y="449"/>
                  </a:lnTo>
                  <a:lnTo>
                    <a:pt x="382" y="960"/>
                  </a:lnTo>
                  <a:cubicBezTo>
                    <a:pt x="382" y="996"/>
                    <a:pt x="390" y="1027"/>
                    <a:pt x="399" y="1033"/>
                  </a:cubicBezTo>
                  <a:cubicBezTo>
                    <a:pt x="404" y="1041"/>
                    <a:pt x="441" y="1049"/>
                    <a:pt x="485" y="1049"/>
                  </a:cubicBezTo>
                  <a:cubicBezTo>
                    <a:pt x="494" y="1049"/>
                    <a:pt x="501" y="1049"/>
                    <a:pt x="508" y="1049"/>
                  </a:cubicBezTo>
                  <a:cubicBezTo>
                    <a:pt x="515" y="1049"/>
                    <a:pt x="524" y="1049"/>
                    <a:pt x="530" y="1049"/>
                  </a:cubicBezTo>
                  <a:lnTo>
                    <a:pt x="530" y="1239"/>
                  </a:lnTo>
                  <a:lnTo>
                    <a:pt x="413" y="1248"/>
                  </a:lnTo>
                  <a:cubicBezTo>
                    <a:pt x="293" y="1256"/>
                    <a:pt x="211" y="1234"/>
                    <a:pt x="167" y="1189"/>
                  </a:cubicBezTo>
                  <a:cubicBezTo>
                    <a:pt x="138" y="1159"/>
                    <a:pt x="125" y="1114"/>
                    <a:pt x="125" y="1055"/>
                  </a:cubicBezTo>
                  <a:lnTo>
                    <a:pt x="125" y="458"/>
                  </a:lnTo>
                  <a:lnTo>
                    <a:pt x="0" y="458"/>
                  </a:lnTo>
                  <a:lnTo>
                    <a:pt x="0" y="44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95" name="Freeform 16"/>
            <p:cNvSpPr>
              <a:spLocks noChangeArrowheads="1"/>
            </p:cNvSpPr>
            <p:nvPr/>
          </p:nvSpPr>
          <p:spPr bwMode="auto">
            <a:xfrm>
              <a:off x="7194550" y="3162300"/>
              <a:ext cx="344488" cy="369888"/>
            </a:xfrm>
            <a:custGeom>
              <a:avLst/>
              <a:gdLst>
                <a:gd name="T0" fmla="*/ 704 w 956"/>
                <a:gd name="T1" fmla="*/ 45 h 1028"/>
                <a:gd name="T2" fmla="*/ 874 w 956"/>
                <a:gd name="T3" fmla="*/ 185 h 1028"/>
                <a:gd name="T4" fmla="*/ 946 w 956"/>
                <a:gd name="T5" fmla="*/ 386 h 1028"/>
                <a:gd name="T6" fmla="*/ 955 w 956"/>
                <a:gd name="T7" fmla="*/ 578 h 1028"/>
                <a:gd name="T8" fmla="*/ 251 w 956"/>
                <a:gd name="T9" fmla="*/ 578 h 1028"/>
                <a:gd name="T10" fmla="*/ 355 w 956"/>
                <a:gd name="T11" fmla="*/ 785 h 1028"/>
                <a:gd name="T12" fmla="*/ 497 w 956"/>
                <a:gd name="T13" fmla="*/ 821 h 1028"/>
                <a:gd name="T14" fmla="*/ 637 w 956"/>
                <a:gd name="T15" fmla="*/ 776 h 1028"/>
                <a:gd name="T16" fmla="*/ 690 w 956"/>
                <a:gd name="T17" fmla="*/ 709 h 1028"/>
                <a:gd name="T18" fmla="*/ 946 w 956"/>
                <a:gd name="T19" fmla="*/ 709 h 1028"/>
                <a:gd name="T20" fmla="*/ 851 w 956"/>
                <a:gd name="T21" fmla="*/ 888 h 1028"/>
                <a:gd name="T22" fmla="*/ 489 w 956"/>
                <a:gd name="T23" fmla="*/ 1027 h 1028"/>
                <a:gd name="T24" fmla="*/ 148 w 956"/>
                <a:gd name="T25" fmla="*/ 910 h 1028"/>
                <a:gd name="T26" fmla="*/ 0 w 956"/>
                <a:gd name="T27" fmla="*/ 525 h 1028"/>
                <a:gd name="T28" fmla="*/ 134 w 956"/>
                <a:gd name="T29" fmla="*/ 143 h 1028"/>
                <a:gd name="T30" fmla="*/ 480 w 956"/>
                <a:gd name="T31" fmla="*/ 9 h 1028"/>
                <a:gd name="T32" fmla="*/ 704 w 956"/>
                <a:gd name="T33" fmla="*/ 45 h 1028"/>
                <a:gd name="T34" fmla="*/ 327 w 956"/>
                <a:gd name="T35" fmla="*/ 260 h 1028"/>
                <a:gd name="T36" fmla="*/ 260 w 956"/>
                <a:gd name="T37" fmla="*/ 408 h 1028"/>
                <a:gd name="T38" fmla="*/ 695 w 956"/>
                <a:gd name="T39" fmla="*/ 408 h 1028"/>
                <a:gd name="T40" fmla="*/ 628 w 956"/>
                <a:gd name="T41" fmla="*/ 252 h 1028"/>
                <a:gd name="T42" fmla="*/ 480 w 956"/>
                <a:gd name="T43" fmla="*/ 201 h 1028"/>
                <a:gd name="T44" fmla="*/ 327 w 956"/>
                <a:gd name="T45" fmla="*/ 26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6" h="1028">
                  <a:moveTo>
                    <a:pt x="704" y="45"/>
                  </a:moveTo>
                  <a:cubicBezTo>
                    <a:pt x="771" y="76"/>
                    <a:pt x="829" y="126"/>
                    <a:pt x="874" y="185"/>
                  </a:cubicBezTo>
                  <a:cubicBezTo>
                    <a:pt x="910" y="246"/>
                    <a:pt x="941" y="310"/>
                    <a:pt x="946" y="386"/>
                  </a:cubicBezTo>
                  <a:cubicBezTo>
                    <a:pt x="955" y="430"/>
                    <a:pt x="955" y="497"/>
                    <a:pt x="955" y="578"/>
                  </a:cubicBezTo>
                  <a:lnTo>
                    <a:pt x="251" y="578"/>
                  </a:lnTo>
                  <a:cubicBezTo>
                    <a:pt x="260" y="673"/>
                    <a:pt x="291" y="740"/>
                    <a:pt x="355" y="785"/>
                  </a:cubicBezTo>
                  <a:cubicBezTo>
                    <a:pt x="394" y="807"/>
                    <a:pt x="444" y="821"/>
                    <a:pt x="497" y="821"/>
                  </a:cubicBezTo>
                  <a:cubicBezTo>
                    <a:pt x="556" y="821"/>
                    <a:pt x="600" y="807"/>
                    <a:pt x="637" y="776"/>
                  </a:cubicBezTo>
                  <a:cubicBezTo>
                    <a:pt x="659" y="762"/>
                    <a:pt x="673" y="740"/>
                    <a:pt x="690" y="709"/>
                  </a:cubicBezTo>
                  <a:lnTo>
                    <a:pt x="946" y="709"/>
                  </a:lnTo>
                  <a:cubicBezTo>
                    <a:pt x="941" y="771"/>
                    <a:pt x="910" y="829"/>
                    <a:pt x="851" y="888"/>
                  </a:cubicBezTo>
                  <a:cubicBezTo>
                    <a:pt x="762" y="983"/>
                    <a:pt x="645" y="1027"/>
                    <a:pt x="489" y="1027"/>
                  </a:cubicBezTo>
                  <a:cubicBezTo>
                    <a:pt x="363" y="1027"/>
                    <a:pt x="244" y="991"/>
                    <a:pt x="148" y="910"/>
                  </a:cubicBezTo>
                  <a:cubicBezTo>
                    <a:pt x="52" y="829"/>
                    <a:pt x="0" y="704"/>
                    <a:pt x="0" y="525"/>
                  </a:cubicBezTo>
                  <a:cubicBezTo>
                    <a:pt x="0" y="355"/>
                    <a:pt x="45" y="231"/>
                    <a:pt x="134" y="143"/>
                  </a:cubicBezTo>
                  <a:cubicBezTo>
                    <a:pt x="224" y="55"/>
                    <a:pt x="341" y="9"/>
                    <a:pt x="480" y="9"/>
                  </a:cubicBezTo>
                  <a:cubicBezTo>
                    <a:pt x="564" y="0"/>
                    <a:pt x="637" y="17"/>
                    <a:pt x="704" y="45"/>
                  </a:cubicBezTo>
                  <a:close/>
                  <a:moveTo>
                    <a:pt x="327" y="260"/>
                  </a:moveTo>
                  <a:cubicBezTo>
                    <a:pt x="291" y="296"/>
                    <a:pt x="268" y="349"/>
                    <a:pt x="260" y="408"/>
                  </a:cubicBezTo>
                  <a:lnTo>
                    <a:pt x="695" y="408"/>
                  </a:lnTo>
                  <a:cubicBezTo>
                    <a:pt x="690" y="341"/>
                    <a:pt x="666" y="289"/>
                    <a:pt x="628" y="252"/>
                  </a:cubicBezTo>
                  <a:cubicBezTo>
                    <a:pt x="591" y="214"/>
                    <a:pt x="542" y="201"/>
                    <a:pt x="480" y="201"/>
                  </a:cubicBezTo>
                  <a:cubicBezTo>
                    <a:pt x="408" y="207"/>
                    <a:pt x="363" y="224"/>
                    <a:pt x="327" y="26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96" name="Freeform 17"/>
            <p:cNvSpPr>
              <a:spLocks noChangeArrowheads="1"/>
            </p:cNvSpPr>
            <p:nvPr/>
          </p:nvSpPr>
          <p:spPr bwMode="auto">
            <a:xfrm>
              <a:off x="7580313" y="3162300"/>
              <a:ext cx="500062" cy="360363"/>
            </a:xfrm>
            <a:custGeom>
              <a:avLst/>
              <a:gdLst>
                <a:gd name="T0" fmla="*/ 1219 w 1391"/>
                <a:gd name="T1" fmla="*/ 23 h 1001"/>
                <a:gd name="T2" fmla="*/ 1331 w 1391"/>
                <a:gd name="T3" fmla="*/ 112 h 1001"/>
                <a:gd name="T4" fmla="*/ 1381 w 1391"/>
                <a:gd name="T5" fmla="*/ 238 h 1001"/>
                <a:gd name="T6" fmla="*/ 1390 w 1391"/>
                <a:gd name="T7" fmla="*/ 377 h 1001"/>
                <a:gd name="T8" fmla="*/ 1390 w 1391"/>
                <a:gd name="T9" fmla="*/ 991 h 1001"/>
                <a:gd name="T10" fmla="*/ 1130 w 1391"/>
                <a:gd name="T11" fmla="*/ 991 h 1001"/>
                <a:gd name="T12" fmla="*/ 1130 w 1391"/>
                <a:gd name="T13" fmla="*/ 377 h 1001"/>
                <a:gd name="T14" fmla="*/ 1116 w 1391"/>
                <a:gd name="T15" fmla="*/ 291 h 1001"/>
                <a:gd name="T16" fmla="*/ 991 w 1391"/>
                <a:gd name="T17" fmla="*/ 224 h 1001"/>
                <a:gd name="T18" fmla="*/ 843 w 1391"/>
                <a:gd name="T19" fmla="*/ 313 h 1001"/>
                <a:gd name="T20" fmla="*/ 820 w 1391"/>
                <a:gd name="T21" fmla="*/ 422 h 1001"/>
                <a:gd name="T22" fmla="*/ 820 w 1391"/>
                <a:gd name="T23" fmla="*/ 1000 h 1001"/>
                <a:gd name="T24" fmla="*/ 569 w 1391"/>
                <a:gd name="T25" fmla="*/ 1000 h 1001"/>
                <a:gd name="T26" fmla="*/ 569 w 1391"/>
                <a:gd name="T27" fmla="*/ 422 h 1001"/>
                <a:gd name="T28" fmla="*/ 555 w 1391"/>
                <a:gd name="T29" fmla="*/ 296 h 1001"/>
                <a:gd name="T30" fmla="*/ 430 w 1391"/>
                <a:gd name="T31" fmla="*/ 229 h 1001"/>
                <a:gd name="T32" fmla="*/ 282 w 1391"/>
                <a:gd name="T33" fmla="*/ 296 h 1001"/>
                <a:gd name="T34" fmla="*/ 259 w 1391"/>
                <a:gd name="T35" fmla="*/ 416 h 1001"/>
                <a:gd name="T36" fmla="*/ 259 w 1391"/>
                <a:gd name="T37" fmla="*/ 1000 h 1001"/>
                <a:gd name="T38" fmla="*/ 0 w 1391"/>
                <a:gd name="T39" fmla="*/ 1000 h 1001"/>
                <a:gd name="T40" fmla="*/ 0 w 1391"/>
                <a:gd name="T41" fmla="*/ 31 h 1001"/>
                <a:gd name="T42" fmla="*/ 246 w 1391"/>
                <a:gd name="T43" fmla="*/ 31 h 1001"/>
                <a:gd name="T44" fmla="*/ 246 w 1391"/>
                <a:gd name="T45" fmla="*/ 171 h 1001"/>
                <a:gd name="T46" fmla="*/ 332 w 1391"/>
                <a:gd name="T47" fmla="*/ 59 h 1001"/>
                <a:gd name="T48" fmla="*/ 525 w 1391"/>
                <a:gd name="T49" fmla="*/ 0 h 1001"/>
                <a:gd name="T50" fmla="*/ 703 w 1391"/>
                <a:gd name="T51" fmla="*/ 54 h 1001"/>
                <a:gd name="T52" fmla="*/ 784 w 1391"/>
                <a:gd name="T53" fmla="*/ 171 h 1001"/>
                <a:gd name="T54" fmla="*/ 910 w 1391"/>
                <a:gd name="T55" fmla="*/ 45 h 1001"/>
                <a:gd name="T56" fmla="*/ 1086 w 1391"/>
                <a:gd name="T57" fmla="*/ 9 h 1001"/>
                <a:gd name="T58" fmla="*/ 1219 w 1391"/>
                <a:gd name="T59" fmla="*/ 23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91" h="1001">
                  <a:moveTo>
                    <a:pt x="1219" y="23"/>
                  </a:moveTo>
                  <a:cubicBezTo>
                    <a:pt x="1264" y="40"/>
                    <a:pt x="1300" y="67"/>
                    <a:pt x="1331" y="112"/>
                  </a:cubicBezTo>
                  <a:cubicBezTo>
                    <a:pt x="1359" y="148"/>
                    <a:pt x="1376" y="185"/>
                    <a:pt x="1381" y="238"/>
                  </a:cubicBezTo>
                  <a:cubicBezTo>
                    <a:pt x="1390" y="268"/>
                    <a:pt x="1390" y="319"/>
                    <a:pt x="1390" y="377"/>
                  </a:cubicBezTo>
                  <a:lnTo>
                    <a:pt x="1390" y="991"/>
                  </a:lnTo>
                  <a:lnTo>
                    <a:pt x="1130" y="991"/>
                  </a:lnTo>
                  <a:lnTo>
                    <a:pt x="1130" y="377"/>
                  </a:lnTo>
                  <a:cubicBezTo>
                    <a:pt x="1130" y="341"/>
                    <a:pt x="1125" y="313"/>
                    <a:pt x="1116" y="291"/>
                  </a:cubicBezTo>
                  <a:cubicBezTo>
                    <a:pt x="1094" y="246"/>
                    <a:pt x="1049" y="224"/>
                    <a:pt x="991" y="224"/>
                  </a:cubicBezTo>
                  <a:cubicBezTo>
                    <a:pt x="924" y="224"/>
                    <a:pt x="873" y="252"/>
                    <a:pt x="843" y="313"/>
                  </a:cubicBezTo>
                  <a:cubicBezTo>
                    <a:pt x="829" y="341"/>
                    <a:pt x="820" y="377"/>
                    <a:pt x="820" y="422"/>
                  </a:cubicBezTo>
                  <a:lnTo>
                    <a:pt x="820" y="1000"/>
                  </a:lnTo>
                  <a:lnTo>
                    <a:pt x="569" y="1000"/>
                  </a:lnTo>
                  <a:lnTo>
                    <a:pt x="569" y="422"/>
                  </a:lnTo>
                  <a:cubicBezTo>
                    <a:pt x="569" y="363"/>
                    <a:pt x="561" y="327"/>
                    <a:pt x="555" y="296"/>
                  </a:cubicBezTo>
                  <a:cubicBezTo>
                    <a:pt x="533" y="252"/>
                    <a:pt x="488" y="229"/>
                    <a:pt x="430" y="229"/>
                  </a:cubicBezTo>
                  <a:cubicBezTo>
                    <a:pt x="354" y="229"/>
                    <a:pt x="310" y="252"/>
                    <a:pt x="282" y="296"/>
                  </a:cubicBezTo>
                  <a:cubicBezTo>
                    <a:pt x="268" y="327"/>
                    <a:pt x="259" y="363"/>
                    <a:pt x="259" y="416"/>
                  </a:cubicBezTo>
                  <a:lnTo>
                    <a:pt x="259" y="1000"/>
                  </a:lnTo>
                  <a:lnTo>
                    <a:pt x="0" y="1000"/>
                  </a:lnTo>
                  <a:lnTo>
                    <a:pt x="0" y="31"/>
                  </a:lnTo>
                  <a:lnTo>
                    <a:pt x="246" y="31"/>
                  </a:lnTo>
                  <a:lnTo>
                    <a:pt x="246" y="171"/>
                  </a:lnTo>
                  <a:cubicBezTo>
                    <a:pt x="273" y="120"/>
                    <a:pt x="304" y="81"/>
                    <a:pt x="332" y="59"/>
                  </a:cubicBezTo>
                  <a:cubicBezTo>
                    <a:pt x="385" y="23"/>
                    <a:pt x="444" y="0"/>
                    <a:pt x="525" y="0"/>
                  </a:cubicBezTo>
                  <a:cubicBezTo>
                    <a:pt x="600" y="0"/>
                    <a:pt x="659" y="17"/>
                    <a:pt x="703" y="54"/>
                  </a:cubicBezTo>
                  <a:cubicBezTo>
                    <a:pt x="739" y="81"/>
                    <a:pt x="770" y="120"/>
                    <a:pt x="784" y="171"/>
                  </a:cubicBezTo>
                  <a:cubicBezTo>
                    <a:pt x="815" y="112"/>
                    <a:pt x="858" y="74"/>
                    <a:pt x="910" y="45"/>
                  </a:cubicBezTo>
                  <a:cubicBezTo>
                    <a:pt x="961" y="16"/>
                    <a:pt x="1021" y="9"/>
                    <a:pt x="1086" y="9"/>
                  </a:cubicBezTo>
                  <a:cubicBezTo>
                    <a:pt x="1130" y="0"/>
                    <a:pt x="1175" y="9"/>
                    <a:pt x="1219" y="2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97" name="Freeform 18"/>
            <p:cNvSpPr>
              <a:spLocks noChangeArrowheads="1"/>
            </p:cNvSpPr>
            <p:nvPr/>
          </p:nvSpPr>
          <p:spPr bwMode="auto">
            <a:xfrm>
              <a:off x="8142288" y="3160713"/>
              <a:ext cx="322262" cy="371475"/>
            </a:xfrm>
            <a:custGeom>
              <a:avLst/>
              <a:gdLst>
                <a:gd name="T0" fmla="*/ 265 w 894"/>
                <a:gd name="T1" fmla="*/ 686 h 1033"/>
                <a:gd name="T2" fmla="*/ 304 w 894"/>
                <a:gd name="T3" fmla="*/ 781 h 1033"/>
                <a:gd name="T4" fmla="*/ 480 w 894"/>
                <a:gd name="T5" fmla="*/ 834 h 1033"/>
                <a:gd name="T6" fmla="*/ 597 w 894"/>
                <a:gd name="T7" fmla="*/ 812 h 1033"/>
                <a:gd name="T8" fmla="*/ 642 w 894"/>
                <a:gd name="T9" fmla="*/ 745 h 1033"/>
                <a:gd name="T10" fmla="*/ 606 w 894"/>
                <a:gd name="T11" fmla="*/ 678 h 1033"/>
                <a:gd name="T12" fmla="*/ 340 w 894"/>
                <a:gd name="T13" fmla="*/ 606 h 1033"/>
                <a:gd name="T14" fmla="*/ 112 w 894"/>
                <a:gd name="T15" fmla="*/ 502 h 1033"/>
                <a:gd name="T16" fmla="*/ 45 w 894"/>
                <a:gd name="T17" fmla="*/ 324 h 1033"/>
                <a:gd name="T18" fmla="*/ 148 w 894"/>
                <a:gd name="T19" fmla="*/ 95 h 1033"/>
                <a:gd name="T20" fmla="*/ 444 w 894"/>
                <a:gd name="T21" fmla="*/ 0 h 1033"/>
                <a:gd name="T22" fmla="*/ 740 w 894"/>
                <a:gd name="T23" fmla="*/ 72 h 1033"/>
                <a:gd name="T24" fmla="*/ 871 w 894"/>
                <a:gd name="T25" fmla="*/ 324 h 1033"/>
                <a:gd name="T26" fmla="*/ 614 w 894"/>
                <a:gd name="T27" fmla="*/ 324 h 1033"/>
                <a:gd name="T28" fmla="*/ 583 w 894"/>
                <a:gd name="T29" fmla="*/ 251 h 1033"/>
                <a:gd name="T30" fmla="*/ 444 w 894"/>
                <a:gd name="T31" fmla="*/ 198 h 1033"/>
                <a:gd name="T32" fmla="*/ 324 w 894"/>
                <a:gd name="T33" fmla="*/ 220 h 1033"/>
                <a:gd name="T34" fmla="*/ 287 w 894"/>
                <a:gd name="T35" fmla="*/ 279 h 1033"/>
                <a:gd name="T36" fmla="*/ 324 w 894"/>
                <a:gd name="T37" fmla="*/ 346 h 1033"/>
                <a:gd name="T38" fmla="*/ 592 w 894"/>
                <a:gd name="T39" fmla="*/ 413 h 1033"/>
                <a:gd name="T40" fmla="*/ 820 w 894"/>
                <a:gd name="T41" fmla="*/ 525 h 1033"/>
                <a:gd name="T42" fmla="*/ 893 w 894"/>
                <a:gd name="T43" fmla="*/ 709 h 1033"/>
                <a:gd name="T44" fmla="*/ 784 w 894"/>
                <a:gd name="T45" fmla="*/ 946 h 1033"/>
                <a:gd name="T46" fmla="*/ 449 w 894"/>
                <a:gd name="T47" fmla="*/ 1032 h 1033"/>
                <a:gd name="T48" fmla="*/ 112 w 894"/>
                <a:gd name="T49" fmla="*/ 938 h 1033"/>
                <a:gd name="T50" fmla="*/ 0 w 894"/>
                <a:gd name="T51" fmla="*/ 695 h 1033"/>
                <a:gd name="T52" fmla="*/ 265 w 894"/>
                <a:gd name="T53" fmla="*/ 695 h 1033"/>
                <a:gd name="T54" fmla="*/ 265 w 894"/>
                <a:gd name="T55" fmla="*/ 686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4" h="1033">
                  <a:moveTo>
                    <a:pt x="265" y="686"/>
                  </a:moveTo>
                  <a:cubicBezTo>
                    <a:pt x="273" y="731"/>
                    <a:pt x="282" y="759"/>
                    <a:pt x="304" y="781"/>
                  </a:cubicBezTo>
                  <a:cubicBezTo>
                    <a:pt x="332" y="820"/>
                    <a:pt x="391" y="834"/>
                    <a:pt x="480" y="834"/>
                  </a:cubicBezTo>
                  <a:cubicBezTo>
                    <a:pt x="533" y="834"/>
                    <a:pt x="569" y="826"/>
                    <a:pt x="597" y="812"/>
                  </a:cubicBezTo>
                  <a:cubicBezTo>
                    <a:pt x="628" y="798"/>
                    <a:pt x="642" y="776"/>
                    <a:pt x="642" y="745"/>
                  </a:cubicBezTo>
                  <a:cubicBezTo>
                    <a:pt x="642" y="714"/>
                    <a:pt x="628" y="693"/>
                    <a:pt x="606" y="678"/>
                  </a:cubicBezTo>
                  <a:cubicBezTo>
                    <a:pt x="583" y="663"/>
                    <a:pt x="494" y="642"/>
                    <a:pt x="340" y="606"/>
                  </a:cubicBezTo>
                  <a:cubicBezTo>
                    <a:pt x="229" y="575"/>
                    <a:pt x="156" y="547"/>
                    <a:pt x="112" y="502"/>
                  </a:cubicBezTo>
                  <a:cubicBezTo>
                    <a:pt x="67" y="463"/>
                    <a:pt x="45" y="405"/>
                    <a:pt x="45" y="324"/>
                  </a:cubicBezTo>
                  <a:cubicBezTo>
                    <a:pt x="45" y="234"/>
                    <a:pt x="81" y="162"/>
                    <a:pt x="148" y="95"/>
                  </a:cubicBezTo>
                  <a:cubicBezTo>
                    <a:pt x="220" y="28"/>
                    <a:pt x="318" y="0"/>
                    <a:pt x="444" y="0"/>
                  </a:cubicBezTo>
                  <a:cubicBezTo>
                    <a:pt x="561" y="0"/>
                    <a:pt x="666" y="21"/>
                    <a:pt x="740" y="72"/>
                  </a:cubicBezTo>
                  <a:cubicBezTo>
                    <a:pt x="813" y="124"/>
                    <a:pt x="857" y="206"/>
                    <a:pt x="871" y="324"/>
                  </a:cubicBezTo>
                  <a:lnTo>
                    <a:pt x="614" y="324"/>
                  </a:lnTo>
                  <a:cubicBezTo>
                    <a:pt x="614" y="296"/>
                    <a:pt x="597" y="265"/>
                    <a:pt x="583" y="251"/>
                  </a:cubicBezTo>
                  <a:cubicBezTo>
                    <a:pt x="555" y="212"/>
                    <a:pt x="511" y="198"/>
                    <a:pt x="444" y="198"/>
                  </a:cubicBezTo>
                  <a:cubicBezTo>
                    <a:pt x="391" y="198"/>
                    <a:pt x="345" y="206"/>
                    <a:pt x="324" y="220"/>
                  </a:cubicBezTo>
                  <a:cubicBezTo>
                    <a:pt x="303" y="234"/>
                    <a:pt x="287" y="257"/>
                    <a:pt x="287" y="279"/>
                  </a:cubicBezTo>
                  <a:cubicBezTo>
                    <a:pt x="287" y="310"/>
                    <a:pt x="303" y="332"/>
                    <a:pt x="324" y="346"/>
                  </a:cubicBezTo>
                  <a:cubicBezTo>
                    <a:pt x="345" y="360"/>
                    <a:pt x="435" y="382"/>
                    <a:pt x="592" y="413"/>
                  </a:cubicBezTo>
                  <a:cubicBezTo>
                    <a:pt x="695" y="435"/>
                    <a:pt x="767" y="472"/>
                    <a:pt x="820" y="525"/>
                  </a:cubicBezTo>
                  <a:cubicBezTo>
                    <a:pt x="871" y="575"/>
                    <a:pt x="893" y="633"/>
                    <a:pt x="893" y="709"/>
                  </a:cubicBezTo>
                  <a:cubicBezTo>
                    <a:pt x="893" y="804"/>
                    <a:pt x="858" y="886"/>
                    <a:pt x="784" y="946"/>
                  </a:cubicBezTo>
                  <a:cubicBezTo>
                    <a:pt x="710" y="1006"/>
                    <a:pt x="597" y="1032"/>
                    <a:pt x="449" y="1032"/>
                  </a:cubicBezTo>
                  <a:cubicBezTo>
                    <a:pt x="296" y="1032"/>
                    <a:pt x="184" y="1005"/>
                    <a:pt x="112" y="938"/>
                  </a:cubicBezTo>
                  <a:cubicBezTo>
                    <a:pt x="36" y="871"/>
                    <a:pt x="0" y="790"/>
                    <a:pt x="0" y="695"/>
                  </a:cubicBezTo>
                  <a:lnTo>
                    <a:pt x="265" y="695"/>
                  </a:lnTo>
                  <a:lnTo>
                    <a:pt x="265" y="6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sp>
          <p:nvSpPr>
            <p:cNvPr id="111" name="Freeform 19"/>
            <p:cNvSpPr>
              <a:spLocks noChangeArrowheads="1"/>
            </p:cNvSpPr>
            <p:nvPr/>
          </p:nvSpPr>
          <p:spPr bwMode="auto">
            <a:xfrm>
              <a:off x="1096963" y="2925763"/>
              <a:ext cx="719137" cy="719137"/>
            </a:xfrm>
            <a:custGeom>
              <a:avLst/>
              <a:gdLst>
                <a:gd name="T0" fmla="*/ 1189 w 1997"/>
                <a:gd name="T1" fmla="*/ 198 h 1996"/>
                <a:gd name="T2" fmla="*/ 1797 w 1997"/>
                <a:gd name="T3" fmla="*/ 803 h 1996"/>
                <a:gd name="T4" fmla="*/ 1996 w 1997"/>
                <a:gd name="T5" fmla="*/ 996 h 1996"/>
                <a:gd name="T6" fmla="*/ 1996 w 1997"/>
                <a:gd name="T7" fmla="*/ 996 h 1996"/>
                <a:gd name="T8" fmla="*/ 1797 w 1997"/>
                <a:gd name="T9" fmla="*/ 1189 h 1996"/>
                <a:gd name="T10" fmla="*/ 1797 w 1997"/>
                <a:gd name="T11" fmla="*/ 1189 h 1996"/>
                <a:gd name="T12" fmla="*/ 1189 w 1997"/>
                <a:gd name="T13" fmla="*/ 1794 h 1996"/>
                <a:gd name="T14" fmla="*/ 999 w 1997"/>
                <a:gd name="T15" fmla="*/ 1995 h 1996"/>
                <a:gd name="T16" fmla="*/ 999 w 1997"/>
                <a:gd name="T17" fmla="*/ 1995 h 1996"/>
                <a:gd name="T18" fmla="*/ 807 w 1997"/>
                <a:gd name="T19" fmla="*/ 1794 h 1996"/>
                <a:gd name="T20" fmla="*/ 201 w 1997"/>
                <a:gd name="T21" fmla="*/ 1189 h 1996"/>
                <a:gd name="T22" fmla="*/ 0 w 1997"/>
                <a:gd name="T23" fmla="*/ 996 h 1996"/>
                <a:gd name="T24" fmla="*/ 0 w 1997"/>
                <a:gd name="T25" fmla="*/ 996 h 1996"/>
                <a:gd name="T26" fmla="*/ 201 w 1997"/>
                <a:gd name="T27" fmla="*/ 803 h 1996"/>
                <a:gd name="T28" fmla="*/ 807 w 1997"/>
                <a:gd name="T29" fmla="*/ 198 h 1996"/>
                <a:gd name="T30" fmla="*/ 999 w 1997"/>
                <a:gd name="T31" fmla="*/ 0 h 1996"/>
                <a:gd name="T32" fmla="*/ 999 w 1997"/>
                <a:gd name="T33" fmla="*/ 0 h 1996"/>
                <a:gd name="T34" fmla="*/ 1189 w 1997"/>
                <a:gd name="T35" fmla="*/ 198 h 1996"/>
                <a:gd name="T36" fmla="*/ 999 w 1997"/>
                <a:gd name="T37" fmla="*/ 1322 h 1996"/>
                <a:gd name="T38" fmla="*/ 1323 w 1997"/>
                <a:gd name="T39" fmla="*/ 996 h 1996"/>
                <a:gd name="T40" fmla="*/ 999 w 1997"/>
                <a:gd name="T41" fmla="*/ 672 h 1996"/>
                <a:gd name="T42" fmla="*/ 673 w 1997"/>
                <a:gd name="T43" fmla="*/ 996 h 1996"/>
                <a:gd name="T44" fmla="*/ 999 w 1997"/>
                <a:gd name="T45" fmla="*/ 1322 h 1996"/>
                <a:gd name="T46" fmla="*/ 570 w 1997"/>
                <a:gd name="T47" fmla="*/ 502 h 1996"/>
                <a:gd name="T48" fmla="*/ 924 w 1997"/>
                <a:gd name="T49" fmla="*/ 502 h 1996"/>
                <a:gd name="T50" fmla="*/ 924 w 1997"/>
                <a:gd name="T51" fmla="*/ 346 h 1996"/>
                <a:gd name="T52" fmla="*/ 570 w 1997"/>
                <a:gd name="T53" fmla="*/ 502 h 1996"/>
                <a:gd name="T54" fmla="*/ 1086 w 1997"/>
                <a:gd name="T55" fmla="*/ 502 h 1996"/>
                <a:gd name="T56" fmla="*/ 1443 w 1997"/>
                <a:gd name="T57" fmla="*/ 502 h 1996"/>
                <a:gd name="T58" fmla="*/ 1086 w 1997"/>
                <a:gd name="T59" fmla="*/ 346 h 1996"/>
                <a:gd name="T60" fmla="*/ 1086 w 1997"/>
                <a:gd name="T61" fmla="*/ 502 h 1996"/>
                <a:gd name="T62" fmla="*/ 999 w 1997"/>
                <a:gd name="T63" fmla="*/ 1646 h 1996"/>
                <a:gd name="T64" fmla="*/ 1435 w 1997"/>
                <a:gd name="T65" fmla="*/ 1484 h 1996"/>
                <a:gd name="T66" fmla="*/ 570 w 1997"/>
                <a:gd name="T67" fmla="*/ 1484 h 1996"/>
                <a:gd name="T68" fmla="*/ 999 w 1997"/>
                <a:gd name="T69" fmla="*/ 1646 h 1996"/>
                <a:gd name="T70" fmla="*/ 999 w 1997"/>
                <a:gd name="T71" fmla="*/ 1158 h 1996"/>
                <a:gd name="T72" fmla="*/ 1161 w 1997"/>
                <a:gd name="T73" fmla="*/ 996 h 1996"/>
                <a:gd name="T74" fmla="*/ 999 w 1997"/>
                <a:gd name="T75" fmla="*/ 834 h 1996"/>
                <a:gd name="T76" fmla="*/ 835 w 1997"/>
                <a:gd name="T77" fmla="*/ 996 h 1996"/>
                <a:gd name="T78" fmla="*/ 999 w 1997"/>
                <a:gd name="T79" fmla="*/ 1158 h 1996"/>
                <a:gd name="T80" fmla="*/ 637 w 1997"/>
                <a:gd name="T81" fmla="*/ 1322 h 1996"/>
                <a:gd name="T82" fmla="*/ 511 w 1997"/>
                <a:gd name="T83" fmla="*/ 996 h 1996"/>
                <a:gd name="T84" fmla="*/ 637 w 1997"/>
                <a:gd name="T85" fmla="*/ 672 h 1996"/>
                <a:gd name="T86" fmla="*/ 436 w 1997"/>
                <a:gd name="T87" fmla="*/ 672 h 1996"/>
                <a:gd name="T88" fmla="*/ 349 w 1997"/>
                <a:gd name="T89" fmla="*/ 996 h 1996"/>
                <a:gd name="T90" fmla="*/ 436 w 1997"/>
                <a:gd name="T91" fmla="*/ 1322 h 1996"/>
                <a:gd name="T92" fmla="*/ 637 w 1997"/>
                <a:gd name="T93" fmla="*/ 1322 h 1996"/>
                <a:gd name="T94" fmla="*/ 1569 w 1997"/>
                <a:gd name="T95" fmla="*/ 1322 h 1996"/>
                <a:gd name="T96" fmla="*/ 1655 w 1997"/>
                <a:gd name="T97" fmla="*/ 996 h 1996"/>
                <a:gd name="T98" fmla="*/ 1569 w 1997"/>
                <a:gd name="T99" fmla="*/ 672 h 1996"/>
                <a:gd name="T100" fmla="*/ 1368 w 1997"/>
                <a:gd name="T101" fmla="*/ 672 h 1996"/>
                <a:gd name="T102" fmla="*/ 1493 w 1997"/>
                <a:gd name="T103" fmla="*/ 996 h 1996"/>
                <a:gd name="T104" fmla="*/ 1368 w 1997"/>
                <a:gd name="T105" fmla="*/ 1322 h 1996"/>
                <a:gd name="T106" fmla="*/ 1569 w 1997"/>
                <a:gd name="T107" fmla="*/ 1322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97" h="1996">
                  <a:moveTo>
                    <a:pt x="1189" y="198"/>
                  </a:moveTo>
                  <a:cubicBezTo>
                    <a:pt x="1493" y="273"/>
                    <a:pt x="1730" y="508"/>
                    <a:pt x="1797" y="803"/>
                  </a:cubicBezTo>
                  <a:cubicBezTo>
                    <a:pt x="1820" y="907"/>
                    <a:pt x="1892" y="982"/>
                    <a:pt x="1996" y="996"/>
                  </a:cubicBezTo>
                  <a:lnTo>
                    <a:pt x="1996" y="996"/>
                  </a:lnTo>
                  <a:cubicBezTo>
                    <a:pt x="1892" y="1004"/>
                    <a:pt x="1820" y="1085"/>
                    <a:pt x="1797" y="1189"/>
                  </a:cubicBezTo>
                  <a:lnTo>
                    <a:pt x="1797" y="1189"/>
                  </a:lnTo>
                  <a:cubicBezTo>
                    <a:pt x="1722" y="1493"/>
                    <a:pt x="1485" y="1727"/>
                    <a:pt x="1189" y="1794"/>
                  </a:cubicBezTo>
                  <a:cubicBezTo>
                    <a:pt x="1086" y="1816"/>
                    <a:pt x="1013" y="1892"/>
                    <a:pt x="999" y="1995"/>
                  </a:cubicBezTo>
                  <a:lnTo>
                    <a:pt x="999" y="1995"/>
                  </a:lnTo>
                  <a:cubicBezTo>
                    <a:pt x="991" y="1883"/>
                    <a:pt x="910" y="1816"/>
                    <a:pt x="807" y="1794"/>
                  </a:cubicBezTo>
                  <a:cubicBezTo>
                    <a:pt x="503" y="1722"/>
                    <a:pt x="265" y="1484"/>
                    <a:pt x="201" y="1189"/>
                  </a:cubicBezTo>
                  <a:cubicBezTo>
                    <a:pt x="179" y="1085"/>
                    <a:pt x="103" y="1010"/>
                    <a:pt x="0" y="996"/>
                  </a:cubicBezTo>
                  <a:lnTo>
                    <a:pt x="0" y="996"/>
                  </a:lnTo>
                  <a:cubicBezTo>
                    <a:pt x="112" y="988"/>
                    <a:pt x="179" y="907"/>
                    <a:pt x="201" y="803"/>
                  </a:cubicBezTo>
                  <a:cubicBezTo>
                    <a:pt x="274" y="502"/>
                    <a:pt x="511" y="265"/>
                    <a:pt x="807" y="198"/>
                  </a:cubicBezTo>
                  <a:cubicBezTo>
                    <a:pt x="910" y="175"/>
                    <a:pt x="983" y="103"/>
                    <a:pt x="999" y="0"/>
                  </a:cubicBezTo>
                  <a:lnTo>
                    <a:pt x="999" y="0"/>
                  </a:lnTo>
                  <a:cubicBezTo>
                    <a:pt x="1013" y="103"/>
                    <a:pt x="1086" y="175"/>
                    <a:pt x="1189" y="198"/>
                  </a:cubicBezTo>
                  <a:close/>
                  <a:moveTo>
                    <a:pt x="999" y="1322"/>
                  </a:moveTo>
                  <a:cubicBezTo>
                    <a:pt x="1184" y="1322"/>
                    <a:pt x="1323" y="1175"/>
                    <a:pt x="1323" y="996"/>
                  </a:cubicBezTo>
                  <a:cubicBezTo>
                    <a:pt x="1323" y="812"/>
                    <a:pt x="1177" y="672"/>
                    <a:pt x="999" y="672"/>
                  </a:cubicBezTo>
                  <a:cubicBezTo>
                    <a:pt x="822" y="672"/>
                    <a:pt x="673" y="819"/>
                    <a:pt x="673" y="996"/>
                  </a:cubicBezTo>
                  <a:cubicBezTo>
                    <a:pt x="673" y="1173"/>
                    <a:pt x="821" y="1322"/>
                    <a:pt x="999" y="1322"/>
                  </a:cubicBezTo>
                  <a:close/>
                  <a:moveTo>
                    <a:pt x="570" y="502"/>
                  </a:moveTo>
                  <a:lnTo>
                    <a:pt x="924" y="502"/>
                  </a:lnTo>
                  <a:lnTo>
                    <a:pt x="924" y="346"/>
                  </a:lnTo>
                  <a:cubicBezTo>
                    <a:pt x="784" y="360"/>
                    <a:pt x="664" y="413"/>
                    <a:pt x="570" y="502"/>
                  </a:cubicBezTo>
                  <a:close/>
                  <a:moveTo>
                    <a:pt x="1086" y="502"/>
                  </a:moveTo>
                  <a:lnTo>
                    <a:pt x="1443" y="502"/>
                  </a:lnTo>
                  <a:cubicBezTo>
                    <a:pt x="1345" y="413"/>
                    <a:pt x="1220" y="360"/>
                    <a:pt x="1086" y="346"/>
                  </a:cubicBezTo>
                  <a:lnTo>
                    <a:pt x="1086" y="502"/>
                  </a:lnTo>
                  <a:close/>
                  <a:moveTo>
                    <a:pt x="999" y="1646"/>
                  </a:moveTo>
                  <a:cubicBezTo>
                    <a:pt x="1197" y="1646"/>
                    <a:pt x="1317" y="1588"/>
                    <a:pt x="1435" y="1484"/>
                  </a:cubicBezTo>
                  <a:lnTo>
                    <a:pt x="570" y="1484"/>
                  </a:lnTo>
                  <a:cubicBezTo>
                    <a:pt x="687" y="1588"/>
                    <a:pt x="835" y="1646"/>
                    <a:pt x="999" y="1646"/>
                  </a:cubicBezTo>
                  <a:close/>
                  <a:moveTo>
                    <a:pt x="999" y="1158"/>
                  </a:moveTo>
                  <a:cubicBezTo>
                    <a:pt x="1086" y="1158"/>
                    <a:pt x="1161" y="1085"/>
                    <a:pt x="1161" y="996"/>
                  </a:cubicBezTo>
                  <a:cubicBezTo>
                    <a:pt x="1161" y="907"/>
                    <a:pt x="1087" y="834"/>
                    <a:pt x="999" y="834"/>
                  </a:cubicBezTo>
                  <a:cubicBezTo>
                    <a:pt x="911" y="834"/>
                    <a:pt x="835" y="907"/>
                    <a:pt x="835" y="996"/>
                  </a:cubicBezTo>
                  <a:cubicBezTo>
                    <a:pt x="835" y="1085"/>
                    <a:pt x="910" y="1158"/>
                    <a:pt x="999" y="1158"/>
                  </a:cubicBezTo>
                  <a:close/>
                  <a:moveTo>
                    <a:pt x="637" y="1322"/>
                  </a:moveTo>
                  <a:cubicBezTo>
                    <a:pt x="556" y="1233"/>
                    <a:pt x="511" y="1122"/>
                    <a:pt x="511" y="996"/>
                  </a:cubicBezTo>
                  <a:cubicBezTo>
                    <a:pt x="511" y="870"/>
                    <a:pt x="556" y="753"/>
                    <a:pt x="637" y="672"/>
                  </a:cubicBezTo>
                  <a:lnTo>
                    <a:pt x="436" y="672"/>
                  </a:lnTo>
                  <a:cubicBezTo>
                    <a:pt x="377" y="767"/>
                    <a:pt x="349" y="879"/>
                    <a:pt x="349" y="996"/>
                  </a:cubicBezTo>
                  <a:cubicBezTo>
                    <a:pt x="349" y="1113"/>
                    <a:pt x="377" y="1225"/>
                    <a:pt x="436" y="1322"/>
                  </a:cubicBezTo>
                  <a:lnTo>
                    <a:pt x="637" y="1322"/>
                  </a:lnTo>
                  <a:close/>
                  <a:moveTo>
                    <a:pt x="1569" y="1322"/>
                  </a:moveTo>
                  <a:cubicBezTo>
                    <a:pt x="1619" y="1225"/>
                    <a:pt x="1655" y="1113"/>
                    <a:pt x="1655" y="996"/>
                  </a:cubicBezTo>
                  <a:cubicBezTo>
                    <a:pt x="1655" y="879"/>
                    <a:pt x="1627" y="767"/>
                    <a:pt x="1569" y="672"/>
                  </a:cubicBezTo>
                  <a:lnTo>
                    <a:pt x="1368" y="672"/>
                  </a:lnTo>
                  <a:cubicBezTo>
                    <a:pt x="1443" y="759"/>
                    <a:pt x="1493" y="870"/>
                    <a:pt x="1493" y="996"/>
                  </a:cubicBezTo>
                  <a:cubicBezTo>
                    <a:pt x="1493" y="1122"/>
                    <a:pt x="1443" y="1239"/>
                    <a:pt x="1368" y="1322"/>
                  </a:cubicBezTo>
                  <a:lnTo>
                    <a:pt x="1569" y="1322"/>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800">
                <a:solidFill>
                  <a:srgbClr val="414141"/>
                </a:solidFill>
                <a:latin typeface="Arial"/>
                <a:cs typeface="SimSun" charset="0"/>
              </a:endParaRPr>
            </a:p>
          </p:txBody>
        </p:sp>
      </p:grpSp>
      <p:grpSp>
        <p:nvGrpSpPr>
          <p:cNvPr id="112" name="Group 111"/>
          <p:cNvGrpSpPr/>
          <p:nvPr userDrawn="1"/>
        </p:nvGrpSpPr>
        <p:grpSpPr>
          <a:xfrm>
            <a:off x="7661372" y="276623"/>
            <a:ext cx="1200300" cy="343060"/>
            <a:chOff x="2751138" y="3262313"/>
            <a:chExt cx="4665662" cy="1333500"/>
          </a:xfrm>
          <a:solidFill>
            <a:srgbClr val="FFFFFF"/>
          </a:solidFill>
        </p:grpSpPr>
        <p:sp>
          <p:nvSpPr>
            <p:cNvPr id="113"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14"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15"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16"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29"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34"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35"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36"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37"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38"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39"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0"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1"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2"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3"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4"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5"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6"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7"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8"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49"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50"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sp>
          <p:nvSpPr>
            <p:cNvPr id="151"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800">
                <a:solidFill>
                  <a:srgbClr val="414141"/>
                </a:solidFill>
                <a:latin typeface="Arial"/>
              </a:endParaRPr>
            </a:p>
          </p:txBody>
        </p:sp>
      </p:grpSp>
      <p:sp>
        <p:nvSpPr>
          <p:cNvPr id="59" name="Text Placeholder 8"/>
          <p:cNvSpPr>
            <a:spLocks noGrp="1"/>
          </p:cNvSpPr>
          <p:nvPr>
            <p:ph type="body" sz="quarter" idx="12" hasCustomPrompt="1"/>
          </p:nvPr>
        </p:nvSpPr>
        <p:spPr>
          <a:xfrm>
            <a:off x="1187862" y="4298227"/>
            <a:ext cx="5221816" cy="461665"/>
          </a:xfrm>
        </p:spPr>
        <p:txBody>
          <a:bodyPr anchor="t"/>
          <a:lstStyle>
            <a:lvl1pPr marL="0" indent="0">
              <a:spcBef>
                <a:spcPts val="0"/>
              </a:spcBef>
              <a:spcAft>
                <a:spcPts val="300"/>
              </a:spcAft>
              <a:buNone/>
              <a:defRPr sz="1200"/>
            </a:lvl1pPr>
            <a:lvl2pPr marL="280980" indent="0">
              <a:buNone/>
              <a:defRPr/>
            </a:lvl2pPr>
            <a:lvl3pPr marL="574661" indent="0">
              <a:buNone/>
              <a:defRPr/>
            </a:lvl3pPr>
            <a:lvl4pPr marL="855641" indent="0">
              <a:buNone/>
              <a:defRPr/>
            </a:lvl4pPr>
            <a:lvl5pPr marL="1090586" indent="0">
              <a:buNone/>
              <a:defRPr/>
            </a:lvl5pPr>
          </a:lstStyle>
          <a:p>
            <a:pPr lvl="0"/>
            <a:r>
              <a:rPr lang="en-US"/>
              <a:t>Title/Department</a:t>
            </a:r>
            <a:br>
              <a:rPr lang="en-US"/>
            </a:br>
            <a:r>
              <a:rPr lang="en-US"/>
              <a:t>Date</a:t>
            </a:r>
          </a:p>
        </p:txBody>
      </p:sp>
    </p:spTree>
    <p:extLst>
      <p:ext uri="{BB962C8B-B14F-4D97-AF65-F5344CB8AC3E}">
        <p14:creationId xmlns:p14="http://schemas.microsoft.com/office/powerpoint/2010/main" val="15754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ivider - no image or text">
    <p:spTree>
      <p:nvGrpSpPr>
        <p:cNvPr id="1" name=""/>
        <p:cNvGrpSpPr/>
        <p:nvPr/>
      </p:nvGrpSpPr>
      <p:grpSpPr>
        <a:xfrm>
          <a:off x="0" y="0"/>
          <a:ext cx="0" cy="0"/>
          <a:chOff x="0" y="0"/>
          <a:chExt cx="0" cy="0"/>
        </a:xfrm>
      </p:grpSpPr>
      <p:sp>
        <p:nvSpPr>
          <p:cNvPr id="52" name="Rectangle 51"/>
          <p:cNvSpPr/>
          <p:nvPr userDrawn="1"/>
        </p:nvSpPr>
        <p:spPr>
          <a:xfrm>
            <a:off x="3346" y="1"/>
            <a:ext cx="9142327" cy="3099789"/>
          </a:xfrm>
          <a:prstGeom prst="rect">
            <a:avLst/>
          </a:prstGeom>
          <a:solidFill>
            <a:schemeClr val="accent1">
              <a:lumMod val="50000"/>
            </a:schemeClr>
          </a:solidFill>
          <a:ln w="3175" cmpd="sng">
            <a:solidFill>
              <a:srgbClr val="2540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3" name="Rectangle 52"/>
          <p:cNvSpPr/>
          <p:nvPr userDrawn="1"/>
        </p:nvSpPr>
        <p:spPr>
          <a:xfrm>
            <a:off x="-7219" y="1"/>
            <a:ext cx="9151219" cy="1228811"/>
          </a:xfrm>
          <a:prstGeom prst="rect">
            <a:avLst/>
          </a:prstGeom>
          <a:gradFill flip="none" rotWithShape="1">
            <a:gsLst>
              <a:gs pos="0">
                <a:srgbClr val="0D143C">
                  <a:alpha val="68000"/>
                </a:srgbClr>
              </a:gs>
              <a:gs pos="100000">
                <a:srgbClr val="0D143C">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8" name="Rectangle 77"/>
          <p:cNvSpPr/>
          <p:nvPr userDrawn="1"/>
        </p:nvSpPr>
        <p:spPr>
          <a:xfrm>
            <a:off x="838" y="2057426"/>
            <a:ext cx="9142327" cy="3099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9" name="Rectangle 78"/>
          <p:cNvSpPr/>
          <p:nvPr userDrawn="1"/>
        </p:nvSpPr>
        <p:spPr>
          <a:xfrm>
            <a:off x="1187863" y="4911122"/>
            <a:ext cx="5425440" cy="215444"/>
          </a:xfrm>
          <a:prstGeom prst="rect">
            <a:avLst/>
          </a:prstGeom>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C0504D">
                    <a:lumMod val="75000"/>
                  </a:srgbClr>
                </a:solidFill>
                <a:effectLst/>
                <a:uLnTx/>
                <a:uFillTx/>
                <a:latin typeface="Arial"/>
                <a:ea typeface="+mn-ea"/>
                <a:cs typeface="+mn-cs"/>
              </a:rPr>
              <a:t>CONFIDENTIAL – For use by Hitachi Data Systems employees and other audiences under NDA only.</a:t>
            </a:r>
          </a:p>
        </p:txBody>
      </p:sp>
      <p:sp>
        <p:nvSpPr>
          <p:cNvPr id="81" name="正方形/長方形 11"/>
          <p:cNvSpPr>
            <a:spLocks noChangeArrowheads="1"/>
          </p:cNvSpPr>
          <p:nvPr userDrawn="1"/>
        </p:nvSpPr>
        <p:spPr bwMode="gray">
          <a:xfrm>
            <a:off x="-7472" y="2057426"/>
            <a:ext cx="9153144" cy="97488"/>
          </a:xfrm>
          <a:prstGeom prst="rect">
            <a:avLst/>
          </a:prstGeom>
          <a:solidFill>
            <a:srgbClr val="7F7F7F"/>
          </a:solidFill>
          <a:ln w="3175"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552171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fidential Title and Content">
    <p:spTree>
      <p:nvGrpSpPr>
        <p:cNvPr id="1" name=""/>
        <p:cNvGrpSpPr/>
        <p:nvPr/>
      </p:nvGrpSpPr>
      <p:grpSpPr>
        <a:xfrm>
          <a:off x="0" y="0"/>
          <a:ext cx="0" cy="0"/>
          <a:chOff x="0" y="0"/>
          <a:chExt cx="0" cy="0"/>
        </a:xfrm>
      </p:grpSpPr>
      <p:sp>
        <p:nvSpPr>
          <p:cNvPr id="5" name="Rectangle 4"/>
          <p:cNvSpPr/>
          <p:nvPr userDrawn="1"/>
        </p:nvSpPr>
        <p:spPr>
          <a:xfrm>
            <a:off x="264160" y="4912273"/>
            <a:ext cx="6500708" cy="215444"/>
          </a:xfrm>
          <a:prstGeom prst="rect">
            <a:avLst/>
          </a:prstGeom>
        </p:spPr>
        <p:txBody>
          <a:bodyPr wrap="square">
            <a:spAutoFit/>
          </a:bodyPr>
          <a:lstStyle/>
          <a:p>
            <a:pPr algn="l"/>
            <a:r>
              <a:rPr lang="en-US" sz="800" b="1" kern="1200" dirty="0">
                <a:solidFill>
                  <a:schemeClr val="accent2"/>
                </a:solidFill>
                <a:latin typeface="+mn-lt"/>
                <a:ea typeface="+mn-ea"/>
                <a:cs typeface="+mn-cs"/>
              </a:rPr>
              <a:t>CONFIDENTIAL – For use by Hitachi Data Systems employees and other audiences under NDA only.</a:t>
            </a:r>
            <a:endParaRPr lang="en-US" sz="800" b="1" dirty="0">
              <a:solidFill>
                <a:schemeClr val="accent2"/>
              </a:solidFill>
            </a:endParaRPr>
          </a:p>
        </p:txBody>
      </p:sp>
      <p:sp>
        <p:nvSpPr>
          <p:cNvPr id="6" name="Text Placeholder 53"/>
          <p:cNvSpPr>
            <a:spLocks noGrp="1"/>
          </p:cNvSpPr>
          <p:nvPr>
            <p:ph idx="1" hasCustomPrompt="1"/>
          </p:nvPr>
        </p:nvSpPr>
        <p:spPr>
          <a:xfrm>
            <a:off x="264161" y="967575"/>
            <a:ext cx="8584006" cy="1791693"/>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hasCustomPrompt="1"/>
          </p:nvPr>
        </p:nvSpPr>
        <p:spPr>
          <a:xfrm>
            <a:off x="264160" y="53114"/>
            <a:ext cx="7051040" cy="732441"/>
          </a:xfrm>
          <a:prstGeom prst="rect">
            <a:avLst/>
          </a:prstGeom>
        </p:spPr>
        <p:txBody>
          <a:bodyPr vert="horz" lIns="91440" tIns="0" rIns="91440" bIns="0" rtlCol="0" anchor="ctr">
            <a:normAutofit/>
          </a:bodyPr>
          <a:lstStyle/>
          <a:p>
            <a:pPr lvl="0"/>
            <a:r>
              <a:rPr lang="en-US" dirty="0"/>
              <a:t>Click to add title</a:t>
            </a:r>
          </a:p>
        </p:txBody>
      </p:sp>
    </p:spTree>
    <p:extLst>
      <p:ext uri="{BB962C8B-B14F-4D97-AF65-F5344CB8AC3E}">
        <p14:creationId xmlns:p14="http://schemas.microsoft.com/office/powerpoint/2010/main" val="75067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atin typeface="+mj-lt"/>
              </a:defRPr>
            </a:lvl1pPr>
          </a:lstStyle>
          <a:p>
            <a:r>
              <a:rPr lang="en-US" dirty="0"/>
              <a:t>title placeholder</a:t>
            </a:r>
          </a:p>
        </p:txBody>
      </p:sp>
      <p:sp>
        <p:nvSpPr>
          <p:cNvPr id="3" name="Content Placeholder 2"/>
          <p:cNvSpPr>
            <a:spLocks noGrp="1"/>
          </p:cNvSpPr>
          <p:nvPr>
            <p:ph idx="1"/>
          </p:nvPr>
        </p:nvSpPr>
        <p:spPr>
          <a:xfrm>
            <a:off x="457200" y="1104901"/>
            <a:ext cx="8229600" cy="3583781"/>
          </a:xfrm>
          <a:prstGeom prst="rect">
            <a:avLst/>
          </a:prstGeom>
        </p:spPr>
        <p:txBody>
          <a:bodyPr>
            <a:normAutofit/>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idx="13" hasCustomPrompt="1"/>
          </p:nvPr>
        </p:nvSpPr>
        <p:spPr>
          <a:xfrm>
            <a:off x="457200" y="735837"/>
            <a:ext cx="8229600" cy="369332"/>
          </a:xfrm>
          <a:prstGeom prst="rect">
            <a:avLst/>
          </a:prstGeom>
        </p:spPr>
        <p:txBody>
          <a:bodyPr anchor="t"/>
          <a:lstStyle>
            <a:lvl1pPr marL="0" indent="0">
              <a:buNone/>
              <a:defRPr sz="1800" b="0" cap="small" baseline="0">
                <a:solidFill>
                  <a:srgbClr val="6D6E71"/>
                </a:solidFill>
                <a:latin typeface="+mj-lt"/>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Subtitle placeholder</a:t>
            </a:r>
          </a:p>
        </p:txBody>
      </p:sp>
    </p:spTree>
    <p:extLst>
      <p:ext uri="{BB962C8B-B14F-4D97-AF65-F5344CB8AC3E}">
        <p14:creationId xmlns:p14="http://schemas.microsoft.com/office/powerpoint/2010/main" val="1261483213"/>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1" name="Arc 60"/>
          <p:cNvSpPr/>
          <p:nvPr userDrawn="1"/>
        </p:nvSpPr>
        <p:spPr>
          <a:xfrm>
            <a:off x="-1683210" y="-376995"/>
            <a:ext cx="4952327" cy="5809817"/>
          </a:xfrm>
          <a:prstGeom prst="arc">
            <a:avLst>
              <a:gd name="adj1" fmla="val 16784843"/>
              <a:gd name="adj2" fmla="val 4699471"/>
            </a:avLst>
          </a:prstGeom>
          <a:noFill/>
          <a:ln w="25400" cap="flat" cmpd="sng" algn="ctr">
            <a:solidFill>
              <a:srgbClr val="C00000"/>
            </a:solidFill>
            <a:prstDash val="solid"/>
          </a:ln>
          <a:effectLst/>
        </p:spPr>
        <p:txBody>
          <a:bodyPr lIns="68580" tIns="34290" rIns="68580" bIns="3429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a typeface="+mn-ea"/>
              <a:cs typeface="+mn-cs"/>
            </a:endParaRPr>
          </a:p>
        </p:txBody>
      </p:sp>
      <p:sp>
        <p:nvSpPr>
          <p:cNvPr id="62" name="Text Placeholder 4"/>
          <p:cNvSpPr txBox="1">
            <a:spLocks/>
          </p:cNvSpPr>
          <p:nvPr userDrawn="1"/>
        </p:nvSpPr>
        <p:spPr>
          <a:xfrm>
            <a:off x="3721119" y="4262647"/>
            <a:ext cx="4031160"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1400" b="0" i="0" kern="1200" baseline="0">
                <a:solidFill>
                  <a:schemeClr val="bg1"/>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1C1C1C"/>
                </a:solidFill>
                <a:effectLst/>
                <a:uLnTx/>
                <a:uFillTx/>
                <a:latin typeface="Helvetica Neue Thin"/>
                <a:ea typeface="+mn-ea"/>
              </a:rPr>
              <a:t>VSB5</a:t>
            </a:r>
          </a:p>
        </p:txBody>
      </p:sp>
      <p:sp>
        <p:nvSpPr>
          <p:cNvPr id="63" name="Text Placeholder 4"/>
          <p:cNvSpPr txBox="1">
            <a:spLocks/>
          </p:cNvSpPr>
          <p:nvPr userDrawn="1"/>
        </p:nvSpPr>
        <p:spPr>
          <a:xfrm>
            <a:off x="3998389" y="3346396"/>
            <a:ext cx="3753890"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1400" b="0" i="0" kern="1200" baseline="0">
                <a:solidFill>
                  <a:schemeClr val="bg1"/>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1C1C1C"/>
                </a:solidFill>
                <a:effectLst/>
                <a:uLnTx/>
                <a:uFillTx/>
                <a:latin typeface="Helvetica Neue Thin"/>
                <a:ea typeface="+mn-ea"/>
              </a:rPr>
              <a:t>VSB4</a:t>
            </a:r>
          </a:p>
        </p:txBody>
      </p:sp>
      <p:sp>
        <p:nvSpPr>
          <p:cNvPr id="64" name="Text Placeholder 4"/>
          <p:cNvSpPr txBox="1">
            <a:spLocks/>
          </p:cNvSpPr>
          <p:nvPr userDrawn="1"/>
        </p:nvSpPr>
        <p:spPr>
          <a:xfrm>
            <a:off x="3998389" y="1398708"/>
            <a:ext cx="3753889"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1400" b="0" i="0" kern="1200" baseline="0">
                <a:solidFill>
                  <a:schemeClr val="bg1"/>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1C1C1C"/>
                </a:solidFill>
                <a:effectLst/>
                <a:uLnTx/>
                <a:uFillTx/>
                <a:latin typeface="Helvetica Neue Thin"/>
                <a:ea typeface="+mn-ea"/>
              </a:rPr>
              <a:t>VSB2</a:t>
            </a:r>
          </a:p>
        </p:txBody>
      </p:sp>
      <p:sp>
        <p:nvSpPr>
          <p:cNvPr id="65" name="Text Placeholder 4"/>
          <p:cNvSpPr txBox="1">
            <a:spLocks/>
          </p:cNvSpPr>
          <p:nvPr userDrawn="1"/>
        </p:nvSpPr>
        <p:spPr>
          <a:xfrm>
            <a:off x="289399" y="1992132"/>
            <a:ext cx="2486672" cy="1071563"/>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3000" b="0" i="0" kern="1200">
                <a:solidFill>
                  <a:schemeClr val="tx1"/>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a:ln>
                  <a:noFill/>
                </a:ln>
                <a:solidFill>
                  <a:srgbClr val="FFFFFF"/>
                </a:solidFill>
                <a:effectLst/>
                <a:uLnTx/>
                <a:uFillTx/>
                <a:latin typeface="Helvetica Neue Thin"/>
                <a:ea typeface="+mn-ea"/>
              </a:rPr>
              <a:t>Scene</a:t>
            </a:r>
            <a:endParaRPr kumimoji="0" lang="en-US" sz="3000" b="0" i="0" u="none" strike="noStrike" kern="1200" cap="none" spc="0" normalizeH="0" baseline="0" noProof="0" dirty="0">
              <a:ln>
                <a:noFill/>
              </a:ln>
              <a:solidFill>
                <a:srgbClr val="FFFFFF"/>
              </a:solidFill>
              <a:effectLst/>
              <a:uLnTx/>
              <a:uFillTx/>
              <a:latin typeface="Helvetica Neue Thin"/>
              <a:ea typeface="+mn-ea"/>
            </a:endParaRPr>
          </a:p>
        </p:txBody>
      </p:sp>
      <p:sp>
        <p:nvSpPr>
          <p:cNvPr id="66" name="Text Placeholder 4"/>
          <p:cNvSpPr txBox="1">
            <a:spLocks/>
          </p:cNvSpPr>
          <p:nvPr userDrawn="1"/>
        </p:nvSpPr>
        <p:spPr>
          <a:xfrm>
            <a:off x="3461752" y="539061"/>
            <a:ext cx="4305295"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1400" b="0" i="0" kern="1200" baseline="0">
                <a:solidFill>
                  <a:schemeClr val="bg1"/>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1C1C1C"/>
                </a:solidFill>
                <a:effectLst/>
                <a:uLnTx/>
                <a:uFillTx/>
                <a:latin typeface="Helvetica Neue Thin"/>
                <a:ea typeface="+mn-ea"/>
              </a:rPr>
              <a:t>VSB1</a:t>
            </a:r>
          </a:p>
        </p:txBody>
      </p:sp>
      <p:sp>
        <p:nvSpPr>
          <p:cNvPr id="67" name="Text Placeholder 4"/>
          <p:cNvSpPr txBox="1">
            <a:spLocks/>
          </p:cNvSpPr>
          <p:nvPr userDrawn="1"/>
        </p:nvSpPr>
        <p:spPr>
          <a:xfrm>
            <a:off x="289399" y="1992132"/>
            <a:ext cx="2486672" cy="1071563"/>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3000" b="0" i="0" kern="1200">
                <a:solidFill>
                  <a:srgbClr val="338DC7"/>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rgbClr val="FF0000"/>
                </a:solidFill>
                <a:effectLst/>
                <a:uLnTx/>
                <a:uFillTx/>
                <a:latin typeface="Helvetica Neue Thin"/>
                <a:ea typeface="+mn-ea"/>
              </a:rPr>
              <a:t>Scene</a:t>
            </a:r>
          </a:p>
        </p:txBody>
      </p:sp>
      <p:grpSp>
        <p:nvGrpSpPr>
          <p:cNvPr id="68" name="Group 67"/>
          <p:cNvGrpSpPr/>
          <p:nvPr userDrawn="1"/>
        </p:nvGrpSpPr>
        <p:grpSpPr>
          <a:xfrm>
            <a:off x="2240149" y="179806"/>
            <a:ext cx="685979" cy="685800"/>
            <a:chOff x="3000376" y="442913"/>
            <a:chExt cx="914401" cy="914400"/>
          </a:xfrm>
          <a:solidFill>
            <a:srgbClr val="338DC7"/>
          </a:solidFill>
        </p:grpSpPr>
        <p:sp>
          <p:nvSpPr>
            <p:cNvPr id="69" name="Oval 68"/>
            <p:cNvSpPr/>
            <p:nvPr userDrawn="1"/>
          </p:nvSpPr>
          <p:spPr>
            <a:xfrm>
              <a:off x="3000376" y="442913"/>
              <a:ext cx="914401" cy="914400"/>
            </a:xfrm>
            <a:prstGeom prst="ellipse">
              <a:avLst/>
            </a:prstGeom>
            <a:solidFill>
              <a:srgbClr val="C00000"/>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C1C1C"/>
                </a:solidFill>
                <a:effectLst/>
                <a:uLnTx/>
                <a:uFillTx/>
                <a:latin typeface="Open Sans Light"/>
                <a:ea typeface="+mn-ea"/>
                <a:cs typeface="+mn-cs"/>
              </a:endParaRPr>
            </a:p>
          </p:txBody>
        </p:sp>
        <p:sp>
          <p:nvSpPr>
            <p:cNvPr id="70" name="TextBox 69"/>
            <p:cNvSpPr txBox="1"/>
            <p:nvPr userDrawn="1"/>
          </p:nvSpPr>
          <p:spPr>
            <a:xfrm>
              <a:off x="3014663" y="584060"/>
              <a:ext cx="885823" cy="615553"/>
            </a:xfrm>
            <a:prstGeom prst="rect">
              <a:avLst/>
            </a:prstGeom>
            <a:noFill/>
          </p:spPr>
          <p:txBody>
            <a:bodyPr wrap="square" rtlCol="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Helvetica Neue Thin"/>
                  <a:cs typeface="Helvetica Neue Thin"/>
                </a:rPr>
                <a:t>1</a:t>
              </a:r>
            </a:p>
          </p:txBody>
        </p:sp>
      </p:grpSp>
      <p:grpSp>
        <p:nvGrpSpPr>
          <p:cNvPr id="71" name="Group 70"/>
          <p:cNvGrpSpPr/>
          <p:nvPr userDrawn="1"/>
        </p:nvGrpSpPr>
        <p:grpSpPr>
          <a:xfrm>
            <a:off x="2662189" y="1030460"/>
            <a:ext cx="685979" cy="685800"/>
            <a:chOff x="3679032" y="1565131"/>
            <a:chExt cx="914400" cy="914400"/>
          </a:xfrm>
          <a:solidFill>
            <a:srgbClr val="338DC7"/>
          </a:solidFill>
        </p:grpSpPr>
        <p:sp>
          <p:nvSpPr>
            <p:cNvPr id="72" name="Oval 71"/>
            <p:cNvSpPr/>
            <p:nvPr userDrawn="1"/>
          </p:nvSpPr>
          <p:spPr>
            <a:xfrm>
              <a:off x="3679032" y="1565131"/>
              <a:ext cx="914400" cy="914400"/>
            </a:xfrm>
            <a:prstGeom prst="ellipse">
              <a:avLst/>
            </a:prstGeom>
            <a:solidFill>
              <a:srgbClr val="C00000"/>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C1C1C"/>
                </a:solidFill>
                <a:effectLst/>
                <a:uLnTx/>
                <a:uFillTx/>
                <a:latin typeface="Open Sans Light"/>
                <a:ea typeface="+mn-ea"/>
                <a:cs typeface="+mn-cs"/>
              </a:endParaRPr>
            </a:p>
          </p:txBody>
        </p:sp>
        <p:sp>
          <p:nvSpPr>
            <p:cNvPr id="73" name="TextBox 72"/>
            <p:cNvSpPr txBox="1"/>
            <p:nvPr userDrawn="1"/>
          </p:nvSpPr>
          <p:spPr>
            <a:xfrm>
              <a:off x="3693320" y="1718267"/>
              <a:ext cx="885823" cy="615553"/>
            </a:xfrm>
            <a:prstGeom prst="rect">
              <a:avLst/>
            </a:prstGeom>
            <a:noFill/>
          </p:spPr>
          <p:txBody>
            <a:bodyPr wrap="square" rtlCol="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Helvetica Neue Thin"/>
                  <a:cs typeface="Helvetica Neue Thin"/>
                </a:rPr>
                <a:t>2</a:t>
              </a:r>
            </a:p>
          </p:txBody>
        </p:sp>
      </p:grpSp>
      <p:sp>
        <p:nvSpPr>
          <p:cNvPr id="74" name="Text Placeholder 4"/>
          <p:cNvSpPr txBox="1">
            <a:spLocks/>
          </p:cNvSpPr>
          <p:nvPr userDrawn="1"/>
        </p:nvSpPr>
        <p:spPr>
          <a:xfrm>
            <a:off x="3462049" y="1145313"/>
            <a:ext cx="4290231"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2100" b="0" i="0" kern="1200">
                <a:solidFill>
                  <a:srgbClr val="338DC7"/>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rgbClr val="FF0000"/>
                </a:solidFill>
                <a:effectLst/>
                <a:uLnTx/>
                <a:uFillTx/>
                <a:latin typeface="Helvetica Neue Thin"/>
                <a:ea typeface="+mn-ea"/>
              </a:rPr>
              <a:t>Subscene2</a:t>
            </a:r>
          </a:p>
        </p:txBody>
      </p:sp>
      <p:sp>
        <p:nvSpPr>
          <p:cNvPr id="75" name="Text Placeholder 4"/>
          <p:cNvSpPr txBox="1">
            <a:spLocks/>
          </p:cNvSpPr>
          <p:nvPr userDrawn="1"/>
        </p:nvSpPr>
        <p:spPr>
          <a:xfrm>
            <a:off x="3005178" y="285666"/>
            <a:ext cx="4747103"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2100" b="0" i="0" kern="1200">
                <a:solidFill>
                  <a:srgbClr val="338DC7"/>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rgbClr val="FF0000"/>
                </a:solidFill>
                <a:effectLst/>
                <a:uLnTx/>
                <a:uFillTx/>
                <a:latin typeface="Helvetica Neue Thin"/>
                <a:ea typeface="+mn-ea"/>
              </a:rPr>
              <a:t>Subscene1</a:t>
            </a:r>
          </a:p>
        </p:txBody>
      </p:sp>
      <p:grpSp>
        <p:nvGrpSpPr>
          <p:cNvPr id="76" name="Group 75"/>
          <p:cNvGrpSpPr/>
          <p:nvPr userDrawn="1"/>
        </p:nvGrpSpPr>
        <p:grpSpPr>
          <a:xfrm>
            <a:off x="2915407" y="1988611"/>
            <a:ext cx="685979" cy="685800"/>
            <a:chOff x="3914775" y="2913350"/>
            <a:chExt cx="914400" cy="914400"/>
          </a:xfrm>
        </p:grpSpPr>
        <p:sp>
          <p:nvSpPr>
            <p:cNvPr id="77" name="Oval 76"/>
            <p:cNvSpPr/>
            <p:nvPr userDrawn="1"/>
          </p:nvSpPr>
          <p:spPr>
            <a:xfrm>
              <a:off x="3914775" y="2913350"/>
              <a:ext cx="914400" cy="914400"/>
            </a:xfrm>
            <a:prstGeom prst="ellipse">
              <a:avLst/>
            </a:prstGeom>
            <a:solidFill>
              <a:srgbClr val="C00000"/>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C1C1C"/>
                </a:solidFill>
                <a:effectLst/>
                <a:uLnTx/>
                <a:uFillTx/>
                <a:latin typeface="Open Sans Light"/>
                <a:ea typeface="+mn-ea"/>
                <a:cs typeface="+mn-cs"/>
              </a:endParaRPr>
            </a:p>
          </p:txBody>
        </p:sp>
        <p:sp>
          <p:nvSpPr>
            <p:cNvPr id="78" name="TextBox 77"/>
            <p:cNvSpPr txBox="1"/>
            <p:nvPr userDrawn="1"/>
          </p:nvSpPr>
          <p:spPr>
            <a:xfrm>
              <a:off x="3929162" y="3045470"/>
              <a:ext cx="885823" cy="615553"/>
            </a:xfrm>
            <a:prstGeom prst="rect">
              <a:avLst/>
            </a:prstGeom>
            <a:noFill/>
          </p:spPr>
          <p:txBody>
            <a:bodyPr wrap="square" rtlCol="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Helvetica Neue Thin"/>
                  <a:cs typeface="Helvetica Neue Thin"/>
                </a:rPr>
                <a:t>3</a:t>
              </a:r>
            </a:p>
          </p:txBody>
        </p:sp>
      </p:grpSp>
      <p:sp>
        <p:nvSpPr>
          <p:cNvPr id="79" name="Text Placeholder 4"/>
          <p:cNvSpPr txBox="1">
            <a:spLocks/>
          </p:cNvSpPr>
          <p:nvPr userDrawn="1"/>
        </p:nvSpPr>
        <p:spPr>
          <a:xfrm>
            <a:off x="3721119" y="2132827"/>
            <a:ext cx="4031160"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2100" b="0" i="0" kern="1200">
                <a:solidFill>
                  <a:srgbClr val="338DC7"/>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rgbClr val="FF0000"/>
                </a:solidFill>
                <a:effectLst/>
                <a:uLnTx/>
                <a:uFillTx/>
                <a:latin typeface="Helvetica Neue Thin"/>
                <a:ea typeface="+mn-ea"/>
              </a:rPr>
              <a:t>Subscene3</a:t>
            </a:r>
          </a:p>
        </p:txBody>
      </p:sp>
      <p:sp>
        <p:nvSpPr>
          <p:cNvPr id="80" name="Text Placeholder 4"/>
          <p:cNvSpPr txBox="1">
            <a:spLocks/>
          </p:cNvSpPr>
          <p:nvPr userDrawn="1"/>
        </p:nvSpPr>
        <p:spPr>
          <a:xfrm>
            <a:off x="4149317" y="2377441"/>
            <a:ext cx="3858725"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1400" b="0" i="0" kern="1200" baseline="0">
                <a:solidFill>
                  <a:schemeClr val="bg1"/>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1C1C1C"/>
                </a:solidFill>
                <a:effectLst/>
                <a:uLnTx/>
                <a:uFillTx/>
                <a:latin typeface="Helvetica Neue Thin"/>
                <a:ea typeface="+mn-ea"/>
              </a:rPr>
              <a:t>VSB3</a:t>
            </a:r>
          </a:p>
        </p:txBody>
      </p:sp>
      <p:grpSp>
        <p:nvGrpSpPr>
          <p:cNvPr id="81" name="Group 80"/>
          <p:cNvGrpSpPr/>
          <p:nvPr userDrawn="1"/>
        </p:nvGrpSpPr>
        <p:grpSpPr>
          <a:xfrm>
            <a:off x="2781848" y="2974477"/>
            <a:ext cx="685979" cy="685800"/>
            <a:chOff x="3700463" y="4265140"/>
            <a:chExt cx="914400" cy="914400"/>
          </a:xfrm>
        </p:grpSpPr>
        <p:sp>
          <p:nvSpPr>
            <p:cNvPr id="82" name="Oval 81"/>
            <p:cNvSpPr/>
            <p:nvPr userDrawn="1"/>
          </p:nvSpPr>
          <p:spPr>
            <a:xfrm>
              <a:off x="3700463" y="4265140"/>
              <a:ext cx="914400" cy="914400"/>
            </a:xfrm>
            <a:prstGeom prst="ellipse">
              <a:avLst/>
            </a:prstGeom>
            <a:solidFill>
              <a:srgbClr val="C00000"/>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C1C1C"/>
                </a:solidFill>
                <a:effectLst/>
                <a:uLnTx/>
                <a:uFillTx/>
                <a:latin typeface="Open Sans Light"/>
                <a:ea typeface="+mn-ea"/>
                <a:cs typeface="+mn-cs"/>
              </a:endParaRPr>
            </a:p>
          </p:txBody>
        </p:sp>
        <p:sp>
          <p:nvSpPr>
            <p:cNvPr id="83" name="TextBox 82"/>
            <p:cNvSpPr txBox="1"/>
            <p:nvPr userDrawn="1"/>
          </p:nvSpPr>
          <p:spPr>
            <a:xfrm>
              <a:off x="3729040" y="4423171"/>
              <a:ext cx="885823" cy="615553"/>
            </a:xfrm>
            <a:prstGeom prst="rect">
              <a:avLst/>
            </a:prstGeom>
            <a:noFill/>
          </p:spPr>
          <p:txBody>
            <a:bodyPr wrap="square" rtlCol="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Helvetica Neue Thin"/>
                  <a:cs typeface="Helvetica Neue Thin"/>
                </a:rPr>
                <a:t>4</a:t>
              </a:r>
            </a:p>
          </p:txBody>
        </p:sp>
      </p:grpSp>
      <p:sp>
        <p:nvSpPr>
          <p:cNvPr id="84" name="Text Placeholder 4"/>
          <p:cNvSpPr txBox="1">
            <a:spLocks/>
          </p:cNvSpPr>
          <p:nvPr userDrawn="1"/>
        </p:nvSpPr>
        <p:spPr>
          <a:xfrm>
            <a:off x="3601386" y="3114166"/>
            <a:ext cx="4150894"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2100" b="0" i="0" kern="1200">
                <a:solidFill>
                  <a:srgbClr val="338DC7"/>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rgbClr val="FF0000"/>
                </a:solidFill>
                <a:effectLst/>
                <a:uLnTx/>
                <a:uFillTx/>
                <a:latin typeface="Helvetica Neue Thin"/>
                <a:ea typeface="+mn-ea"/>
              </a:rPr>
              <a:t>Subscene4</a:t>
            </a:r>
          </a:p>
        </p:txBody>
      </p:sp>
      <p:grpSp>
        <p:nvGrpSpPr>
          <p:cNvPr id="85" name="Group 84"/>
          <p:cNvGrpSpPr/>
          <p:nvPr userDrawn="1"/>
        </p:nvGrpSpPr>
        <p:grpSpPr>
          <a:xfrm>
            <a:off x="2438858" y="3885643"/>
            <a:ext cx="685979" cy="685800"/>
            <a:chOff x="3028951" y="5413334"/>
            <a:chExt cx="914400" cy="914400"/>
          </a:xfrm>
        </p:grpSpPr>
        <p:sp>
          <p:nvSpPr>
            <p:cNvPr id="86" name="Oval 85"/>
            <p:cNvSpPr/>
            <p:nvPr userDrawn="1"/>
          </p:nvSpPr>
          <p:spPr>
            <a:xfrm>
              <a:off x="3028951" y="5413334"/>
              <a:ext cx="914400" cy="914400"/>
            </a:xfrm>
            <a:prstGeom prst="ellipse">
              <a:avLst/>
            </a:prstGeom>
            <a:solidFill>
              <a:srgbClr val="C00000"/>
            </a:solidFill>
            <a:ln w="952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C1C1C"/>
                </a:solidFill>
                <a:effectLst/>
                <a:uLnTx/>
                <a:uFillTx/>
                <a:latin typeface="Open Sans Light"/>
                <a:ea typeface="+mn-ea"/>
                <a:cs typeface="+mn-cs"/>
              </a:endParaRPr>
            </a:p>
          </p:txBody>
        </p:sp>
        <p:sp>
          <p:nvSpPr>
            <p:cNvPr id="87" name="TextBox 86"/>
            <p:cNvSpPr txBox="1"/>
            <p:nvPr userDrawn="1"/>
          </p:nvSpPr>
          <p:spPr>
            <a:xfrm>
              <a:off x="3043239" y="5578146"/>
              <a:ext cx="885823" cy="615553"/>
            </a:xfrm>
            <a:prstGeom prst="rect">
              <a:avLst/>
            </a:prstGeom>
            <a:noFill/>
          </p:spPr>
          <p:txBody>
            <a:bodyPr wrap="square" rtlCol="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Helvetica Neue Thin"/>
                  <a:cs typeface="Helvetica Neue Thin"/>
                </a:rPr>
                <a:t>5</a:t>
              </a:r>
            </a:p>
          </p:txBody>
        </p:sp>
      </p:grpSp>
      <p:sp>
        <p:nvSpPr>
          <p:cNvPr id="88" name="Text Placeholder 4"/>
          <p:cNvSpPr txBox="1">
            <a:spLocks/>
          </p:cNvSpPr>
          <p:nvPr userDrawn="1"/>
        </p:nvSpPr>
        <p:spPr>
          <a:xfrm>
            <a:off x="3269118" y="4009252"/>
            <a:ext cx="4483162" cy="416540"/>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2100" b="0" i="0" kern="1200">
                <a:solidFill>
                  <a:srgbClr val="338DC7"/>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rgbClr val="FF0000"/>
                </a:solidFill>
                <a:effectLst/>
                <a:uLnTx/>
                <a:uFillTx/>
                <a:latin typeface="Helvetica Neue Thin"/>
                <a:ea typeface="+mn-ea"/>
              </a:rPr>
              <a:t>Subscene5</a:t>
            </a:r>
          </a:p>
        </p:txBody>
      </p:sp>
    </p:spTree>
    <p:extLst>
      <p:ext uri="{BB962C8B-B14F-4D97-AF65-F5344CB8AC3E}">
        <p14:creationId xmlns:p14="http://schemas.microsoft.com/office/powerpoint/2010/main" val="15633496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1" name="Arc 60"/>
          <p:cNvSpPr/>
          <p:nvPr userDrawn="1"/>
        </p:nvSpPr>
        <p:spPr>
          <a:xfrm>
            <a:off x="-1683210" y="-376995"/>
            <a:ext cx="4952327" cy="5809817"/>
          </a:xfrm>
          <a:prstGeom prst="arc">
            <a:avLst>
              <a:gd name="adj1" fmla="val 16784843"/>
              <a:gd name="adj2" fmla="val 4699471"/>
            </a:avLst>
          </a:prstGeom>
          <a:noFill/>
          <a:ln w="25400" cap="flat" cmpd="sng" algn="ctr">
            <a:solidFill>
              <a:srgbClr val="C00000"/>
            </a:solidFill>
            <a:prstDash val="solid"/>
          </a:ln>
          <a:effectLst/>
        </p:spPr>
        <p:txBody>
          <a:bodyPr lIns="68580" tIns="34290" rIns="68580" bIns="3429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65" name="Text Placeholder 4"/>
          <p:cNvSpPr txBox="1">
            <a:spLocks/>
          </p:cNvSpPr>
          <p:nvPr userDrawn="1"/>
        </p:nvSpPr>
        <p:spPr>
          <a:xfrm>
            <a:off x="289399" y="1992132"/>
            <a:ext cx="2486672" cy="1071563"/>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3000" b="0" i="0" kern="1200">
                <a:solidFill>
                  <a:schemeClr val="tx1"/>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a:ln>
                  <a:noFill/>
                </a:ln>
                <a:solidFill>
                  <a:srgbClr val="FFFFFF"/>
                </a:solidFill>
                <a:effectLst/>
                <a:uLnTx/>
                <a:uFillTx/>
                <a:latin typeface="Helvetica Neue Thin"/>
                <a:ea typeface="+mn-ea"/>
              </a:rPr>
              <a:t>Scene</a:t>
            </a:r>
            <a:endParaRPr kumimoji="0" lang="en-US" sz="3000" b="0" i="0" u="none" strike="noStrike" kern="1200" cap="none" spc="0" normalizeH="0" baseline="0" noProof="0" dirty="0">
              <a:ln>
                <a:noFill/>
              </a:ln>
              <a:solidFill>
                <a:srgbClr val="FFFFFF"/>
              </a:solidFill>
              <a:effectLst/>
              <a:uLnTx/>
              <a:uFillTx/>
              <a:latin typeface="Helvetica Neue Thin"/>
              <a:ea typeface="+mn-ea"/>
            </a:endParaRPr>
          </a:p>
        </p:txBody>
      </p:sp>
    </p:spTree>
    <p:extLst>
      <p:ext uri="{BB962C8B-B14F-4D97-AF65-F5344CB8AC3E}">
        <p14:creationId xmlns:p14="http://schemas.microsoft.com/office/powerpoint/2010/main" val="30929369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VR w-animation">
    <p:spTree>
      <p:nvGrpSpPr>
        <p:cNvPr id="1" name=""/>
        <p:cNvGrpSpPr/>
        <p:nvPr/>
      </p:nvGrpSpPr>
      <p:grpSpPr>
        <a:xfrm>
          <a:off x="0" y="0"/>
          <a:ext cx="0" cy="0"/>
          <a:chOff x="0" y="0"/>
          <a:chExt cx="0" cy="0"/>
        </a:xfrm>
      </p:grpSpPr>
      <p:sp>
        <p:nvSpPr>
          <p:cNvPr id="61" name="Arc 60"/>
          <p:cNvSpPr/>
          <p:nvPr userDrawn="1"/>
        </p:nvSpPr>
        <p:spPr>
          <a:xfrm>
            <a:off x="-1683210" y="-376995"/>
            <a:ext cx="4952327" cy="5809817"/>
          </a:xfrm>
          <a:prstGeom prst="arc">
            <a:avLst>
              <a:gd name="adj1" fmla="val 16784843"/>
              <a:gd name="adj2" fmla="val 4699471"/>
            </a:avLst>
          </a:prstGeom>
          <a:noFill/>
          <a:ln w="25400" cap="flat" cmpd="sng" algn="ctr">
            <a:solidFill>
              <a:srgbClr val="C00000"/>
            </a:solidFill>
            <a:prstDash val="solid"/>
          </a:ln>
          <a:effectLst/>
        </p:spPr>
        <p:txBody>
          <a:bodyPr lIns="68580" tIns="34290" rIns="68580" bIns="3429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a typeface="+mn-ea"/>
              <a:cs typeface="+mn-cs"/>
            </a:endParaRPr>
          </a:p>
        </p:txBody>
      </p:sp>
      <p:sp>
        <p:nvSpPr>
          <p:cNvPr id="65" name="Text Placeholder 4"/>
          <p:cNvSpPr txBox="1">
            <a:spLocks/>
          </p:cNvSpPr>
          <p:nvPr userDrawn="1"/>
        </p:nvSpPr>
        <p:spPr>
          <a:xfrm>
            <a:off x="289399" y="1992132"/>
            <a:ext cx="2486672" cy="1071563"/>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3000" b="0" i="0" kern="1200">
                <a:solidFill>
                  <a:schemeClr val="tx1"/>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a:ln>
                  <a:noFill/>
                </a:ln>
                <a:solidFill>
                  <a:srgbClr val="FFFFFF"/>
                </a:solidFill>
                <a:effectLst/>
                <a:uLnTx/>
                <a:uFillTx/>
                <a:latin typeface="Helvetica Neue Thin"/>
                <a:ea typeface="+mn-ea"/>
              </a:rPr>
              <a:t>Scene</a:t>
            </a:r>
            <a:endParaRPr kumimoji="0" lang="en-US" sz="3000" b="0" i="0" u="none" strike="noStrike" kern="1200" cap="none" spc="0" normalizeH="0" baseline="0" noProof="0" dirty="0">
              <a:ln>
                <a:noFill/>
              </a:ln>
              <a:solidFill>
                <a:srgbClr val="FFFFFF"/>
              </a:solidFill>
              <a:effectLst/>
              <a:uLnTx/>
              <a:uFillTx/>
              <a:latin typeface="Helvetica Neue Thin"/>
              <a:ea typeface="+mn-ea"/>
            </a:endParaRPr>
          </a:p>
        </p:txBody>
      </p:sp>
      <p:grpSp>
        <p:nvGrpSpPr>
          <p:cNvPr id="89" name="Group 88"/>
          <p:cNvGrpSpPr/>
          <p:nvPr userDrawn="1"/>
        </p:nvGrpSpPr>
        <p:grpSpPr>
          <a:xfrm>
            <a:off x="0" y="4759449"/>
            <a:ext cx="9144000" cy="384048"/>
            <a:chOff x="0" y="4759452"/>
            <a:chExt cx="9144000" cy="384048"/>
          </a:xfrm>
        </p:grpSpPr>
        <p:sp>
          <p:nvSpPr>
            <p:cNvPr id="90" name="Rectangle 89"/>
            <p:cNvSpPr/>
            <p:nvPr userDrawn="1"/>
          </p:nvSpPr>
          <p:spPr>
            <a:xfrm>
              <a:off x="0" y="4759452"/>
              <a:ext cx="9144000" cy="384048"/>
            </a:xfrm>
            <a:prstGeom prst="rect">
              <a:avLst/>
            </a:prstGeom>
            <a:solidFill>
              <a:srgbClr val="E6E6E6">
                <a:alpha val="72000"/>
              </a:srgbClr>
            </a:solidFill>
            <a:ln w="127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C1C1C"/>
                </a:solidFill>
                <a:effectLst/>
                <a:uLnTx/>
                <a:uFillTx/>
                <a:latin typeface="Open Sans Light"/>
                <a:ea typeface="+mn-ea"/>
                <a:cs typeface="+mn-cs"/>
              </a:endParaRPr>
            </a:p>
          </p:txBody>
        </p:sp>
        <p:sp>
          <p:nvSpPr>
            <p:cNvPr id="91" name="TextBox 90"/>
            <p:cNvSpPr txBox="1"/>
            <p:nvPr userDrawn="1"/>
          </p:nvSpPr>
          <p:spPr>
            <a:xfrm>
              <a:off x="1224127" y="4956048"/>
              <a:ext cx="2205566" cy="184666"/>
            </a:xfrm>
            <a:prstGeom prst="rect">
              <a:avLst/>
            </a:prstGeom>
            <a:noFill/>
          </p:spPr>
          <p:txBody>
            <a:bodyPr wrap="squar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24243"/>
                  </a:solidFill>
                  <a:effectLst/>
                  <a:uLnTx/>
                  <a:uFillTx/>
                  <a:latin typeface="Lato Light"/>
                  <a:cs typeface="Lato Thin"/>
                </a:rPr>
                <a:t>©2017 2Win! Global LLC. All rights reserved.</a:t>
              </a:r>
            </a:p>
          </p:txBody>
        </p:sp>
        <p:pic>
          <p:nvPicPr>
            <p:cNvPr id="92" name="Picture 9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254" y="4809744"/>
              <a:ext cx="1059873" cy="274320"/>
            </a:xfrm>
            <a:prstGeom prst="rect">
              <a:avLst/>
            </a:prstGeom>
          </p:spPr>
        </p:pic>
      </p:grpSp>
    </p:spTree>
    <p:extLst>
      <p:ext uri="{BB962C8B-B14F-4D97-AF65-F5344CB8AC3E}">
        <p14:creationId xmlns:p14="http://schemas.microsoft.com/office/powerpoint/2010/main" val="169146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up)">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1" name="Arc 60"/>
          <p:cNvSpPr/>
          <p:nvPr userDrawn="1"/>
        </p:nvSpPr>
        <p:spPr>
          <a:xfrm>
            <a:off x="-1683210" y="-376995"/>
            <a:ext cx="4952327" cy="5809817"/>
          </a:xfrm>
          <a:prstGeom prst="arc">
            <a:avLst>
              <a:gd name="adj1" fmla="val 16784843"/>
              <a:gd name="adj2" fmla="val 4699471"/>
            </a:avLst>
          </a:prstGeom>
          <a:noFill/>
          <a:ln w="25400" cap="flat" cmpd="sng" algn="ctr">
            <a:solidFill>
              <a:srgbClr val="C00000"/>
            </a:solidFill>
            <a:prstDash val="solid"/>
          </a:ln>
          <a:effectLst/>
        </p:spPr>
        <p:txBody>
          <a:bodyPr lIns="68580" tIns="34290" rIns="68580" bIns="3429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Light"/>
              <a:ea typeface="+mn-ea"/>
              <a:cs typeface="+mn-cs"/>
            </a:endParaRPr>
          </a:p>
        </p:txBody>
      </p:sp>
      <p:sp>
        <p:nvSpPr>
          <p:cNvPr id="65" name="Text Placeholder 4"/>
          <p:cNvSpPr txBox="1">
            <a:spLocks/>
          </p:cNvSpPr>
          <p:nvPr userDrawn="1"/>
        </p:nvSpPr>
        <p:spPr>
          <a:xfrm>
            <a:off x="289399" y="1992132"/>
            <a:ext cx="2486672" cy="1071563"/>
          </a:xfrm>
          <a:prstGeom prst="rect">
            <a:avLst/>
          </a:prstGeom>
        </p:spPr>
        <p:txBody>
          <a:bodyPr lIns="68580" tIns="34290" rIns="68580" bIns="34290" anchor="ctr"/>
          <a:lstStyle>
            <a:lvl1pPr marL="0" indent="0" algn="l" defTabSz="914400" rtl="0" eaLnBrk="1" latinLnBrk="0" hangingPunct="1">
              <a:lnSpc>
                <a:spcPct val="90000"/>
              </a:lnSpc>
              <a:spcBef>
                <a:spcPts val="1000"/>
              </a:spcBef>
              <a:buFont typeface="Arial" panose="020B0604020202020204" pitchFamily="34" charset="0"/>
              <a:buNone/>
              <a:defRPr sz="3000" b="0" i="0" kern="1200">
                <a:solidFill>
                  <a:schemeClr val="tx1"/>
                </a:solidFill>
                <a:latin typeface="Helvetica Neue Thin"/>
                <a:ea typeface="+mn-ea"/>
                <a:cs typeface="Helvetica Neue Thin"/>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8"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a:ln>
                  <a:noFill/>
                </a:ln>
                <a:solidFill>
                  <a:srgbClr val="FFFFFF"/>
                </a:solidFill>
                <a:effectLst/>
                <a:uLnTx/>
                <a:uFillTx/>
                <a:latin typeface="Helvetica Neue Thin"/>
                <a:ea typeface="+mn-ea"/>
              </a:rPr>
              <a:t>Scene</a:t>
            </a:r>
            <a:endParaRPr kumimoji="0" lang="en-US" sz="3000" b="0" i="0" u="none" strike="noStrike" kern="1200" cap="none" spc="0" normalizeH="0" baseline="0" noProof="0" dirty="0">
              <a:ln>
                <a:noFill/>
              </a:ln>
              <a:solidFill>
                <a:srgbClr val="FFFFFF"/>
              </a:solidFill>
              <a:effectLst/>
              <a:uLnTx/>
              <a:uFillTx/>
              <a:latin typeface="Helvetica Neue Thin"/>
              <a:ea typeface="+mn-ea"/>
            </a:endParaRPr>
          </a:p>
        </p:txBody>
      </p:sp>
      <p:grpSp>
        <p:nvGrpSpPr>
          <p:cNvPr id="89" name="Group 88"/>
          <p:cNvGrpSpPr/>
          <p:nvPr userDrawn="1"/>
        </p:nvGrpSpPr>
        <p:grpSpPr>
          <a:xfrm>
            <a:off x="0" y="4759449"/>
            <a:ext cx="9144000" cy="384048"/>
            <a:chOff x="0" y="4759452"/>
            <a:chExt cx="9144000" cy="384048"/>
          </a:xfrm>
        </p:grpSpPr>
        <p:sp>
          <p:nvSpPr>
            <p:cNvPr id="90" name="Rectangle 89"/>
            <p:cNvSpPr/>
            <p:nvPr userDrawn="1"/>
          </p:nvSpPr>
          <p:spPr>
            <a:xfrm>
              <a:off x="0" y="4759452"/>
              <a:ext cx="9144000" cy="384048"/>
            </a:xfrm>
            <a:prstGeom prst="rect">
              <a:avLst/>
            </a:prstGeom>
            <a:solidFill>
              <a:srgbClr val="E6E6E6">
                <a:alpha val="72000"/>
              </a:srgbClr>
            </a:solidFill>
            <a:ln w="12700"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C1C1C"/>
                </a:solidFill>
                <a:effectLst/>
                <a:uLnTx/>
                <a:uFillTx/>
                <a:latin typeface="Open Sans Light"/>
                <a:ea typeface="+mn-ea"/>
                <a:cs typeface="+mn-cs"/>
              </a:endParaRPr>
            </a:p>
          </p:txBody>
        </p:sp>
        <p:sp>
          <p:nvSpPr>
            <p:cNvPr id="91" name="TextBox 90"/>
            <p:cNvSpPr txBox="1"/>
            <p:nvPr userDrawn="1"/>
          </p:nvSpPr>
          <p:spPr>
            <a:xfrm>
              <a:off x="1224127" y="4956048"/>
              <a:ext cx="2205566" cy="184666"/>
            </a:xfrm>
            <a:prstGeom prst="rect">
              <a:avLst/>
            </a:prstGeom>
            <a:noFill/>
          </p:spPr>
          <p:txBody>
            <a:bodyPr wrap="square" rtlCol="0">
              <a:spAutoFit/>
            </a:bodyPr>
            <a:lstStyle/>
            <a:p>
              <a:pPr marL="0" marR="0" lvl="0" indent="0"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424243"/>
                  </a:solidFill>
                  <a:effectLst/>
                  <a:uLnTx/>
                  <a:uFillTx/>
                  <a:latin typeface="Lato Light"/>
                  <a:cs typeface="Lato Thin"/>
                </a:rPr>
                <a:t>©2017 2Win! Global LLC. All rights reserved.</a:t>
              </a:r>
            </a:p>
          </p:txBody>
        </p:sp>
        <p:pic>
          <p:nvPicPr>
            <p:cNvPr id="92" name="Picture 9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254" y="4809744"/>
              <a:ext cx="1059873" cy="274320"/>
            </a:xfrm>
            <a:prstGeom prst="rect">
              <a:avLst/>
            </a:prstGeom>
          </p:spPr>
        </p:pic>
      </p:grpSp>
    </p:spTree>
    <p:extLst>
      <p:ext uri="{BB962C8B-B14F-4D97-AF65-F5344CB8AC3E}">
        <p14:creationId xmlns:p14="http://schemas.microsoft.com/office/powerpoint/2010/main" val="59374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idential Slide">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
        <p:nvSpPr>
          <p:cNvPr id="6" name="Rectangle 5"/>
          <p:cNvSpPr/>
          <p:nvPr userDrawn="1"/>
        </p:nvSpPr>
        <p:spPr>
          <a:xfrm>
            <a:off x="264160" y="4911122"/>
            <a:ext cx="5425440" cy="215444"/>
          </a:xfrm>
          <a:prstGeom prst="rect">
            <a:avLst/>
          </a:prstGeom>
        </p:spPr>
        <p:txBody>
          <a:bodyPr wrap="square">
            <a:spAutoFit/>
          </a:bodyPr>
          <a:lstStyle/>
          <a:p>
            <a:pPr marL="0" algn="l" defTabSz="914400" rtl="0" eaLnBrk="1" latinLnBrk="0" hangingPunct="1">
              <a:lnSpc>
                <a:spcPct val="100000"/>
              </a:lnSpc>
            </a:pPr>
            <a:r>
              <a:rPr lang="en-US" sz="800" b="1" kern="1200" dirty="0">
                <a:solidFill>
                  <a:schemeClr val="accent2"/>
                </a:solidFill>
                <a:latin typeface="+mn-lt"/>
                <a:ea typeface="+mn-ea"/>
                <a:cs typeface="+mn-cs"/>
              </a:rPr>
              <a:t>CONFIDENTIAL – For use by Hitachi, Ltd. employees and other audiences under NDA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ext Placeholder 18"/>
          <p:cNvSpPr>
            <a:spLocks noGrp="1"/>
          </p:cNvSpPr>
          <p:nvPr>
            <p:ph type="body" sz="quarter" idx="11" hasCustomPrompt="1"/>
          </p:nvPr>
        </p:nvSpPr>
        <p:spPr>
          <a:xfrm>
            <a:off x="3962400" y="4781550"/>
            <a:ext cx="5029200" cy="304800"/>
          </a:xfrm>
          <a:prstGeom prst="rect">
            <a:avLst/>
          </a:prstGeom>
        </p:spPr>
        <p:txBody>
          <a:bodyPr vert="horz"/>
          <a:lstStyle>
            <a:lvl1pPr marL="0" indent="0" algn="r">
              <a:buNone/>
              <a:defRPr sz="2000" b="0" i="0" baseline="0">
                <a:solidFill>
                  <a:srgbClr val="FFFFFF"/>
                </a:solidFill>
                <a:latin typeface="Helvetica Neue Thin"/>
                <a:cs typeface="Helvetica Neue Thin"/>
              </a:defRPr>
            </a:lvl1pPr>
          </a:lstStyle>
          <a:p>
            <a:pPr lvl="0"/>
            <a:r>
              <a:rPr lang="en-US" sz="2000" dirty="0"/>
              <a:t>Title here</a:t>
            </a:r>
            <a:endParaRPr lang="en-US" dirty="0"/>
          </a:p>
        </p:txBody>
      </p:sp>
    </p:spTree>
    <p:extLst>
      <p:ext uri="{BB962C8B-B14F-4D97-AF65-F5344CB8AC3E}">
        <p14:creationId xmlns:p14="http://schemas.microsoft.com/office/powerpoint/2010/main" val="409824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ext Placeholder 53"/>
          <p:cNvSpPr>
            <a:spLocks noGrp="1"/>
          </p:cNvSpPr>
          <p:nvPr>
            <p:ph idx="1" hasCustomPrompt="1"/>
          </p:nvPr>
        </p:nvSpPr>
        <p:spPr>
          <a:xfrm>
            <a:off x="264160" y="967575"/>
            <a:ext cx="8584006" cy="1961306"/>
          </a:xfrm>
          <a:prstGeom prst="rect">
            <a:avLst/>
          </a:prstGeom>
        </p:spPr>
        <p:txBody>
          <a:bodyPr vert="horz" wrap="square" lIns="91440" tIns="45720" rIns="91440" bIns="45720" rtlCol="0">
            <a:sp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2697DB79-C6AA-44C4-A071-26ABC40BE108}"/>
              </a:ext>
            </a:extLst>
          </p:cNvPr>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264160" y="53113"/>
            <a:ext cx="7051040" cy="732441"/>
          </a:xfrm>
          <a:prstGeom prst="rect">
            <a:avLst/>
          </a:prstGeom>
        </p:spPr>
        <p:txBody>
          <a:bodyPr vert="horz" lIns="91440" tIns="0" rIns="91440" bIns="0" rtlCol="0" anchor="ctr">
            <a:normAutofit/>
          </a:bodyPr>
          <a:lstStyle/>
          <a:p>
            <a:pPr lvl="0"/>
            <a:r>
              <a:rPr lang="en-US" dirty="0"/>
              <a:t>Click to add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3.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3" name="グループ化 59"/>
          <p:cNvGrpSpPr/>
          <p:nvPr/>
        </p:nvGrpSpPr>
        <p:grpSpPr>
          <a:xfrm>
            <a:off x="-4" y="818837"/>
            <a:ext cx="9145616" cy="57656"/>
            <a:chOff x="-4" y="739775"/>
            <a:chExt cx="9145616" cy="76874"/>
          </a:xfrm>
        </p:grpSpPr>
        <p:sp>
          <p:nvSpPr>
            <p:cNvPr id="44" name="正方形/長方形 11"/>
            <p:cNvSpPr>
              <a:spLocks noChangeArrowheads="1"/>
            </p:cNvSpPr>
            <p:nvPr/>
          </p:nvSpPr>
          <p:spPr bwMode="auto">
            <a:xfrm>
              <a:off x="1481331" y="739775"/>
              <a:ext cx="7664281" cy="76874"/>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60" name="グループ化 62"/>
            <p:cNvGrpSpPr/>
            <p:nvPr/>
          </p:nvGrpSpPr>
          <p:grpSpPr>
            <a:xfrm>
              <a:off x="-4" y="740968"/>
              <a:ext cx="1481335" cy="74492"/>
              <a:chOff x="312738" y="2749710"/>
              <a:chExt cx="1970086" cy="109547"/>
            </a:xfrm>
          </p:grpSpPr>
          <p:sp>
            <p:nvSpPr>
              <p:cNvPr id="61" name="正方形/長方形 62"/>
              <p:cNvSpPr/>
              <p:nvPr/>
            </p:nvSpPr>
            <p:spPr bwMode="auto">
              <a:xfrm>
                <a:off x="1298574" y="2749710"/>
                <a:ext cx="984250" cy="109537"/>
              </a:xfrm>
              <a:prstGeom prst="rect">
                <a:avLst/>
              </a:prstGeom>
              <a:solidFill>
                <a:srgbClr val="CC0000"/>
              </a:solidFill>
              <a:ln w="9525">
                <a:noFill/>
                <a:miter lim="800000"/>
                <a:headEnd/>
                <a:tailEnd/>
              </a:ln>
              <a:effectLst/>
            </p:spPr>
            <p:txBody>
              <a:bodyPr wrap="none" anchor="ctr"/>
              <a:lstStyle/>
              <a:p>
                <a:pPr fontAlgn="auto">
                  <a:spcBef>
                    <a:spcPts val="0"/>
                  </a:spcBef>
                  <a:spcAft>
                    <a:spcPts val="0"/>
                  </a:spcAft>
                  <a:defRPr/>
                </a:pPr>
                <a:endParaRPr kumimoji="0" lang="ja-JP" altLang="en-US" sz="1800" kern="0">
                  <a:solidFill>
                    <a:sysClr val="windowText" lastClr="000000"/>
                  </a:solidFill>
                </a:endParaRPr>
              </a:p>
            </p:txBody>
          </p:sp>
          <p:sp>
            <p:nvSpPr>
              <p:cNvPr id="62" name="正方形/長方形 63"/>
              <p:cNvSpPr/>
              <p:nvPr/>
            </p:nvSpPr>
            <p:spPr bwMode="auto">
              <a:xfrm>
                <a:off x="312738" y="2749720"/>
                <a:ext cx="985838"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a:solidFill>
                    <a:sysClr val="windowText" lastClr="000000"/>
                  </a:solidFill>
                </a:endParaRPr>
              </a:p>
            </p:txBody>
          </p:sp>
        </p:grpSp>
      </p:grpSp>
      <p:sp>
        <p:nvSpPr>
          <p:cNvPr id="80" name="AutoShape 42"/>
          <p:cNvSpPr>
            <a:spLocks noChangeAspect="1" noChangeArrowheads="1" noTextEdit="1"/>
          </p:cNvSpPr>
          <p:nvPr/>
        </p:nvSpPr>
        <p:spPr bwMode="auto">
          <a:xfrm>
            <a:off x="-2081054" y="-12701"/>
            <a:ext cx="11241148" cy="84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 name="Text Placeholder 53"/>
          <p:cNvSpPr>
            <a:spLocks noGrp="1"/>
          </p:cNvSpPr>
          <p:nvPr>
            <p:ph type="body" idx="1"/>
          </p:nvPr>
        </p:nvSpPr>
        <p:spPr>
          <a:xfrm>
            <a:off x="264160" y="967575"/>
            <a:ext cx="8584006" cy="1439368"/>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Placeholder 1"/>
          <p:cNvSpPr>
            <a:spLocks noGrp="1"/>
          </p:cNvSpPr>
          <p:nvPr>
            <p:ph type="title"/>
          </p:nvPr>
        </p:nvSpPr>
        <p:spPr>
          <a:xfrm>
            <a:off x="264160" y="53113"/>
            <a:ext cx="7051040" cy="732441"/>
          </a:xfrm>
          <a:prstGeom prst="rect">
            <a:avLst/>
          </a:prstGeom>
        </p:spPr>
        <p:txBody>
          <a:bodyPr vert="horz" lIns="91440" tIns="0" rIns="91440" bIns="0" rtlCol="0" anchor="ctr">
            <a:normAutofit/>
          </a:bodyPr>
          <a:lstStyle/>
          <a:p>
            <a:pPr lvl="0"/>
            <a:r>
              <a:rPr lang="en-US"/>
              <a:t>Click to edit Master title style</a:t>
            </a:r>
          </a:p>
        </p:txBody>
      </p:sp>
      <p:sp>
        <p:nvSpPr>
          <p:cNvPr id="37" name="TextBox 36"/>
          <p:cNvSpPr txBox="1"/>
          <p:nvPr/>
        </p:nvSpPr>
        <p:spPr>
          <a:xfrm>
            <a:off x="1611" y="4915450"/>
            <a:ext cx="312906" cy="215444"/>
          </a:xfrm>
          <a:prstGeom prst="rect">
            <a:avLst/>
          </a:prstGeom>
          <a:noFill/>
        </p:spPr>
        <p:txBody>
          <a:bodyPr wrap="none" rtlCol="0">
            <a:spAutoFit/>
          </a:bodyPr>
          <a:lstStyle/>
          <a:p>
            <a:pPr algn="l"/>
            <a:fld id="{111F478C-84AE-4601-9BE4-60468A3A6C06}" type="slidenum">
              <a:rPr lang="en-US" sz="800" smtClean="0">
                <a:solidFill>
                  <a:schemeClr val="tx1">
                    <a:alpha val="50000"/>
                  </a:schemeClr>
                </a:solidFill>
                <a:latin typeface="+mj-lt"/>
              </a:rPr>
              <a:pPr algn="l"/>
              <a:t>‹#›</a:t>
            </a:fld>
            <a:endParaRPr lang="en-US" sz="800">
              <a:solidFill>
                <a:schemeClr val="tx1">
                  <a:alpha val="50000"/>
                </a:schemeClr>
              </a:solidFill>
              <a:latin typeface="+mj-lt"/>
            </a:endParaRPr>
          </a:p>
        </p:txBody>
      </p:sp>
      <p:grpSp>
        <p:nvGrpSpPr>
          <p:cNvPr id="83" name="Group 82"/>
          <p:cNvGrpSpPr/>
          <p:nvPr/>
        </p:nvGrpSpPr>
        <p:grpSpPr>
          <a:xfrm>
            <a:off x="7684913" y="225822"/>
            <a:ext cx="1247904" cy="356665"/>
            <a:chOff x="2751138" y="3262313"/>
            <a:chExt cx="4665662" cy="1333500"/>
          </a:xfrm>
          <a:solidFill>
            <a:schemeClr val="tx1"/>
          </a:solidFill>
        </p:grpSpPr>
        <p:sp>
          <p:nvSpPr>
            <p:cNvPr id="84"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0"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38" name="TextBox 37"/>
          <p:cNvSpPr txBox="1"/>
          <p:nvPr userDrawn="1"/>
        </p:nvSpPr>
        <p:spPr>
          <a:xfrm>
            <a:off x="7048957" y="4911221"/>
            <a:ext cx="2055371" cy="215444"/>
          </a:xfrm>
          <a:prstGeom prst="rect">
            <a:avLst/>
          </a:prstGeom>
          <a:noFill/>
        </p:spPr>
        <p:txBody>
          <a:bodyPr wrap="none" rtlCol="0">
            <a:spAutoFit/>
          </a:bodyPr>
          <a:lstStyle/>
          <a:p>
            <a:pPr algn="r"/>
            <a:r>
              <a:rPr lang="en-US" sz="800" kern="1200">
                <a:solidFill>
                  <a:schemeClr val="tx1">
                    <a:lumMod val="40000"/>
                    <a:lumOff val="60000"/>
                    <a:alpha val="50000"/>
                  </a:schemeClr>
                </a:solidFill>
                <a:latin typeface="+mn-lt"/>
                <a:ea typeface="+mn-ea"/>
                <a:cs typeface="+mn-cs"/>
              </a:rPr>
              <a:t>© Hitachi, Ltd. 2017. All Rights Reserved</a:t>
            </a:r>
          </a:p>
        </p:txBody>
      </p:sp>
    </p:spTree>
    <p:extLst>
      <p:ext uri="{BB962C8B-B14F-4D97-AF65-F5344CB8AC3E}">
        <p14:creationId xmlns:p14="http://schemas.microsoft.com/office/powerpoint/2010/main" val="818197484"/>
      </p:ext>
    </p:extLst>
  </p:cSld>
  <p:clrMap bg1="lt1" tx1="dk1" bg2="lt2" tx2="dk2" accent1="accent1" accent2="accent2" accent3="accent3" accent4="accent4" accent5="accent5" accent6="accent6" hlink="hlink" folHlink="folHlink"/>
  <p:sldLayoutIdLst>
    <p:sldLayoutId id="2147483820" r:id="rId1"/>
    <p:sldLayoutId id="2147483796" r:id="rId2"/>
    <p:sldLayoutId id="2147483801" r:id="rId3"/>
    <p:sldLayoutId id="2147483802" r:id="rId4"/>
    <p:sldLayoutId id="2147483813" r:id="rId5"/>
    <p:sldLayoutId id="2147483814" r:id="rId6"/>
    <p:sldLayoutId id="2147483805" r:id="rId7"/>
    <p:sldLayoutId id="2147483806" r:id="rId8"/>
    <p:sldLayoutId id="2147483807" r:id="rId9"/>
    <p:sldLayoutId id="2147483808" r:id="rId10"/>
    <p:sldLayoutId id="2147483822" r:id="rId11"/>
    <p:sldLayoutId id="2147483823" r:id="rId12"/>
    <p:sldLayoutId id="2147483812" r:id="rId13"/>
    <p:sldLayoutId id="2147483824" r:id="rId14"/>
    <p:sldLayoutId id="2147483825" r:id="rId15"/>
    <p:sldLayoutId id="2147483826" r:id="rId16"/>
    <p:sldLayoutId id="2147483828" r:id="rId17"/>
    <p:sldLayoutId id="2147483874" r:id="rId18"/>
    <p:sldLayoutId id="2147483876" r:id="rId19"/>
    <p:sldLayoutId id="2147483883" r:id="rId20"/>
    <p:sldLayoutId id="214748388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5000"/>
        </a:lnSpc>
        <a:spcBef>
          <a:spcPct val="0"/>
        </a:spcBef>
        <a:buNone/>
        <a:defRPr lang="en-US" sz="2400" b="1" kern="1200" cap="none" dirty="0" smtClean="0">
          <a:solidFill>
            <a:schemeClr val="tx1"/>
          </a:solidFill>
          <a:latin typeface="+mj-lt"/>
          <a:ea typeface="+mj-ea"/>
          <a:cs typeface="+mj-cs"/>
        </a:defRPr>
      </a:lvl1pPr>
    </p:titleStyle>
    <p:bodyStyle>
      <a:lvl1pPr marL="280988" indent="-280988" algn="l" defTabSz="914400" rtl="0" eaLnBrk="1" latinLnBrk="0" hangingPunct="1">
        <a:lnSpc>
          <a:spcPct val="100000"/>
        </a:lnSpc>
        <a:spcBef>
          <a:spcPts val="1200"/>
        </a:spcBef>
        <a:spcAft>
          <a:spcPts val="600"/>
        </a:spcAft>
        <a:buClr>
          <a:schemeClr val="accent2"/>
        </a:buClr>
        <a:buFont typeface="Wingdings" charset="2"/>
        <a:buChar char="§"/>
        <a:defRPr lang="en-US" sz="20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3" name="グループ化 59"/>
          <p:cNvGrpSpPr/>
          <p:nvPr/>
        </p:nvGrpSpPr>
        <p:grpSpPr>
          <a:xfrm>
            <a:off x="-4" y="818838"/>
            <a:ext cx="9145616" cy="57656"/>
            <a:chOff x="-4" y="739775"/>
            <a:chExt cx="9145616" cy="76874"/>
          </a:xfrm>
        </p:grpSpPr>
        <p:sp>
          <p:nvSpPr>
            <p:cNvPr id="44" name="正方形/長方形 11"/>
            <p:cNvSpPr>
              <a:spLocks noChangeArrowheads="1"/>
            </p:cNvSpPr>
            <p:nvPr/>
          </p:nvSpPr>
          <p:spPr bwMode="auto">
            <a:xfrm>
              <a:off x="1481331" y="739775"/>
              <a:ext cx="7664281" cy="76874"/>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60" name="グループ化 62"/>
            <p:cNvGrpSpPr/>
            <p:nvPr/>
          </p:nvGrpSpPr>
          <p:grpSpPr>
            <a:xfrm>
              <a:off x="-4" y="740968"/>
              <a:ext cx="1481335" cy="74492"/>
              <a:chOff x="312738" y="2749710"/>
              <a:chExt cx="1970086" cy="109547"/>
            </a:xfrm>
          </p:grpSpPr>
          <p:sp>
            <p:nvSpPr>
              <p:cNvPr id="61" name="正方形/長方形 62"/>
              <p:cNvSpPr/>
              <p:nvPr/>
            </p:nvSpPr>
            <p:spPr bwMode="auto">
              <a:xfrm>
                <a:off x="1298574" y="2749710"/>
                <a:ext cx="984250" cy="109537"/>
              </a:xfrm>
              <a:prstGeom prst="rect">
                <a:avLst/>
              </a:prstGeom>
              <a:solidFill>
                <a:srgbClr val="CC0000"/>
              </a:solidFill>
              <a:ln w="9525">
                <a:noFill/>
                <a:miter lim="800000"/>
                <a:headEnd/>
                <a:tailEnd/>
              </a:ln>
              <a:effec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Arial"/>
                  <a:ea typeface="+mn-ea"/>
                  <a:cs typeface="+mn-cs"/>
                </a:endParaRPr>
              </a:p>
            </p:txBody>
          </p:sp>
          <p:sp>
            <p:nvSpPr>
              <p:cNvPr id="62" name="正方形/長方形 63"/>
              <p:cNvSpPr/>
              <p:nvPr/>
            </p:nvSpPr>
            <p:spPr bwMode="auto">
              <a:xfrm>
                <a:off x="312738" y="2749720"/>
                <a:ext cx="985838" cy="109537"/>
              </a:xfrm>
              <a:prstGeom prst="rect">
                <a:avLst/>
              </a:prstGeom>
              <a:solidFill>
                <a:srgbClr val="B3B3B3"/>
              </a:solidFill>
              <a:ln w="9525">
                <a:noFill/>
                <a:miter lim="800000"/>
                <a:headEnd/>
                <a:tailEnd/>
              </a:ln>
              <a:effec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Arial"/>
                  <a:ea typeface="+mn-ea"/>
                  <a:cs typeface="+mn-cs"/>
                </a:endParaRPr>
              </a:p>
            </p:txBody>
          </p:sp>
        </p:grpSp>
      </p:grpSp>
      <p:sp>
        <p:nvSpPr>
          <p:cNvPr id="80" name="AutoShape 42"/>
          <p:cNvSpPr>
            <a:spLocks noChangeAspect="1" noChangeArrowheads="1" noTextEdit="1"/>
          </p:cNvSpPr>
          <p:nvPr/>
        </p:nvSpPr>
        <p:spPr bwMode="auto">
          <a:xfrm>
            <a:off x="-2081054" y="-12701"/>
            <a:ext cx="11241148" cy="84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3" name="Text Placeholder 53"/>
          <p:cNvSpPr>
            <a:spLocks noGrp="1"/>
          </p:cNvSpPr>
          <p:nvPr>
            <p:ph type="body" idx="1"/>
          </p:nvPr>
        </p:nvSpPr>
        <p:spPr>
          <a:xfrm>
            <a:off x="264161" y="967575"/>
            <a:ext cx="8584006" cy="1439368"/>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itle Placeholder 1"/>
          <p:cNvSpPr>
            <a:spLocks noGrp="1"/>
          </p:cNvSpPr>
          <p:nvPr>
            <p:ph type="title"/>
          </p:nvPr>
        </p:nvSpPr>
        <p:spPr>
          <a:xfrm>
            <a:off x="264160" y="53114"/>
            <a:ext cx="7051040" cy="732441"/>
          </a:xfrm>
          <a:prstGeom prst="rect">
            <a:avLst/>
          </a:prstGeom>
        </p:spPr>
        <p:txBody>
          <a:bodyPr vert="horz" lIns="91440" tIns="0" rIns="91440" bIns="0" rtlCol="0" anchor="ctr">
            <a:normAutofit/>
          </a:bodyPr>
          <a:lstStyle/>
          <a:p>
            <a:pPr lvl="0"/>
            <a:r>
              <a:rPr lang="en-US"/>
              <a:t>Click to edit Master title style</a:t>
            </a:r>
          </a:p>
        </p:txBody>
      </p:sp>
      <p:sp>
        <p:nvSpPr>
          <p:cNvPr id="37" name="TextBox 36"/>
          <p:cNvSpPr txBox="1"/>
          <p:nvPr/>
        </p:nvSpPr>
        <p:spPr>
          <a:xfrm>
            <a:off x="1611" y="4915451"/>
            <a:ext cx="309700" cy="215444"/>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fld id="{111F478C-84AE-4601-9BE4-60468A3A6C06}" type="slidenum">
              <a:rPr kumimoji="0" lang="en-US" sz="800" b="0" i="0" u="none" strike="noStrike" kern="1200" cap="none" spc="0" normalizeH="0" baseline="0" noProof="0" smtClean="0">
                <a:ln>
                  <a:noFill/>
                </a:ln>
                <a:solidFill>
                  <a:srgbClr val="414141">
                    <a:alpha val="50000"/>
                  </a:srgbClr>
                </a:solidFill>
                <a:effectLst/>
                <a:uLnTx/>
                <a:uFillTx/>
                <a:latin typeface="Arial"/>
                <a:ea typeface="+mn-ea"/>
                <a:cs typeface="+mn-cs"/>
              </a:rPr>
              <a:pPr marL="0" marR="0" lvl="0" indent="0" algn="l" defTabSz="91437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414141">
                  <a:alpha val="50000"/>
                </a:srgbClr>
              </a:solidFill>
              <a:effectLst/>
              <a:uLnTx/>
              <a:uFillTx/>
              <a:latin typeface="Arial"/>
              <a:ea typeface="+mn-ea"/>
              <a:cs typeface="+mn-cs"/>
            </a:endParaRPr>
          </a:p>
        </p:txBody>
      </p:sp>
      <p:grpSp>
        <p:nvGrpSpPr>
          <p:cNvPr id="83" name="Group 82"/>
          <p:cNvGrpSpPr/>
          <p:nvPr/>
        </p:nvGrpSpPr>
        <p:grpSpPr>
          <a:xfrm>
            <a:off x="7684913" y="225823"/>
            <a:ext cx="1247904" cy="356665"/>
            <a:chOff x="2751138" y="3262313"/>
            <a:chExt cx="4665662" cy="1333500"/>
          </a:xfrm>
          <a:solidFill>
            <a:schemeClr val="tx1"/>
          </a:solidFill>
        </p:grpSpPr>
        <p:sp>
          <p:nvSpPr>
            <p:cNvPr id="84" name="Freeform 1"/>
            <p:cNvSpPr>
              <a:spLocks noChangeArrowheads="1"/>
            </p:cNvSpPr>
            <p:nvPr/>
          </p:nvSpPr>
          <p:spPr bwMode="auto">
            <a:xfrm>
              <a:off x="618013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4"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94" name="Freeform 2"/>
            <p:cNvSpPr>
              <a:spLocks noChangeArrowheads="1"/>
            </p:cNvSpPr>
            <p:nvPr/>
          </p:nvSpPr>
          <p:spPr bwMode="auto">
            <a:xfrm>
              <a:off x="4083050" y="3275013"/>
              <a:ext cx="677863" cy="631825"/>
            </a:xfrm>
            <a:custGeom>
              <a:avLst/>
              <a:gdLst>
                <a:gd name="T0" fmla="*/ 1883 w 1884"/>
                <a:gd name="T1" fmla="*/ 0 h 1755"/>
                <a:gd name="T2" fmla="*/ 1883 w 1884"/>
                <a:gd name="T3" fmla="*/ 298 h 1755"/>
                <a:gd name="T4" fmla="*/ 1174 w 1884"/>
                <a:gd name="T5" fmla="*/ 298 h 1755"/>
                <a:gd name="T6" fmla="*/ 1174 w 1884"/>
                <a:gd name="T7" fmla="*/ 1754 h 1755"/>
                <a:gd name="T8" fmla="*/ 709 w 1884"/>
                <a:gd name="T9" fmla="*/ 1754 h 1755"/>
                <a:gd name="T10" fmla="*/ 709 w 1884"/>
                <a:gd name="T11" fmla="*/ 298 h 1755"/>
                <a:gd name="T12" fmla="*/ 0 w 1884"/>
                <a:gd name="T13" fmla="*/ 298 h 1755"/>
                <a:gd name="T14" fmla="*/ 0 w 1884"/>
                <a:gd name="T15" fmla="*/ 0 h 1755"/>
                <a:gd name="T16" fmla="*/ 1883 w 1884"/>
                <a:gd name="T17"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4" h="1755">
                  <a:moveTo>
                    <a:pt x="1883" y="0"/>
                  </a:moveTo>
                  <a:cubicBezTo>
                    <a:pt x="1883" y="4"/>
                    <a:pt x="1883" y="298"/>
                    <a:pt x="1883" y="298"/>
                  </a:cubicBezTo>
                  <a:lnTo>
                    <a:pt x="1174" y="298"/>
                  </a:lnTo>
                  <a:lnTo>
                    <a:pt x="1174" y="1754"/>
                  </a:lnTo>
                  <a:lnTo>
                    <a:pt x="709" y="1754"/>
                  </a:lnTo>
                  <a:lnTo>
                    <a:pt x="709" y="298"/>
                  </a:lnTo>
                  <a:lnTo>
                    <a:pt x="0" y="298"/>
                  </a:lnTo>
                  <a:lnTo>
                    <a:pt x="0" y="0"/>
                  </a:lnTo>
                  <a:lnTo>
                    <a:pt x="1883"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95" name="Freeform 3"/>
            <p:cNvSpPr>
              <a:spLocks noChangeArrowheads="1"/>
            </p:cNvSpPr>
            <p:nvPr/>
          </p:nvSpPr>
          <p:spPr bwMode="auto">
            <a:xfrm>
              <a:off x="4614863" y="3275013"/>
              <a:ext cx="796925" cy="631825"/>
            </a:xfrm>
            <a:custGeom>
              <a:avLst/>
              <a:gdLst>
                <a:gd name="T0" fmla="*/ 2214 w 2215"/>
                <a:gd name="T1" fmla="*/ 1754 h 1755"/>
                <a:gd name="T2" fmla="*/ 1695 w 2215"/>
                <a:gd name="T3" fmla="*/ 1754 h 1755"/>
                <a:gd name="T4" fmla="*/ 1542 w 2215"/>
                <a:gd name="T5" fmla="*/ 1377 h 1755"/>
                <a:gd name="T6" fmla="*/ 672 w 2215"/>
                <a:gd name="T7" fmla="*/ 1377 h 1755"/>
                <a:gd name="T8" fmla="*/ 518 w 2215"/>
                <a:gd name="T9" fmla="*/ 1754 h 1755"/>
                <a:gd name="T10" fmla="*/ 0 w 2215"/>
                <a:gd name="T11" fmla="*/ 1754 h 1755"/>
                <a:gd name="T12" fmla="*/ 825 w 2215"/>
                <a:gd name="T13" fmla="*/ 0 h 1755"/>
                <a:gd name="T14" fmla="*/ 1392 w 2215"/>
                <a:gd name="T15" fmla="*/ 0 h 1755"/>
                <a:gd name="T16" fmla="*/ 2214 w 2215"/>
                <a:gd name="T17" fmla="*/ 1754 h 1755"/>
                <a:gd name="T18" fmla="*/ 788 w 2215"/>
                <a:gd name="T19" fmla="*/ 1095 h 1755"/>
                <a:gd name="T20" fmla="*/ 1434 w 2215"/>
                <a:gd name="T21" fmla="*/ 1095 h 1755"/>
                <a:gd name="T22" fmla="*/ 1107 w 2215"/>
                <a:gd name="T23" fmla="*/ 298 h 1755"/>
                <a:gd name="T24" fmla="*/ 788 w 2215"/>
                <a:gd name="T25" fmla="*/ 1095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5" h="1755">
                  <a:moveTo>
                    <a:pt x="2214" y="1754"/>
                  </a:moveTo>
                  <a:cubicBezTo>
                    <a:pt x="2214" y="1754"/>
                    <a:pt x="1691" y="1754"/>
                    <a:pt x="1695" y="1754"/>
                  </a:cubicBezTo>
                  <a:lnTo>
                    <a:pt x="1542" y="1377"/>
                  </a:lnTo>
                  <a:lnTo>
                    <a:pt x="672" y="1377"/>
                  </a:lnTo>
                  <a:cubicBezTo>
                    <a:pt x="672" y="1377"/>
                    <a:pt x="522" y="1754"/>
                    <a:pt x="518" y="1754"/>
                  </a:cubicBezTo>
                  <a:lnTo>
                    <a:pt x="0" y="1754"/>
                  </a:lnTo>
                  <a:lnTo>
                    <a:pt x="825" y="0"/>
                  </a:lnTo>
                  <a:lnTo>
                    <a:pt x="1392" y="0"/>
                  </a:lnTo>
                  <a:lnTo>
                    <a:pt x="2214" y="1754"/>
                  </a:lnTo>
                  <a:close/>
                  <a:moveTo>
                    <a:pt x="788" y="1095"/>
                  </a:moveTo>
                  <a:lnTo>
                    <a:pt x="1434" y="1095"/>
                  </a:lnTo>
                  <a:lnTo>
                    <a:pt x="1107" y="298"/>
                  </a:lnTo>
                  <a:lnTo>
                    <a:pt x="788" y="109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96" name="Freeform 4"/>
            <p:cNvSpPr>
              <a:spLocks noChangeArrowheads="1"/>
            </p:cNvSpPr>
            <p:nvPr/>
          </p:nvSpPr>
          <p:spPr bwMode="auto">
            <a:xfrm>
              <a:off x="6985000" y="3275013"/>
              <a:ext cx="166688" cy="631825"/>
            </a:xfrm>
            <a:custGeom>
              <a:avLst/>
              <a:gdLst>
                <a:gd name="T0" fmla="*/ 232 w 465"/>
                <a:gd name="T1" fmla="*/ 1754 h 1755"/>
                <a:gd name="T2" fmla="*/ 0 w 465"/>
                <a:gd name="T3" fmla="*/ 1754 h 1755"/>
                <a:gd name="T4" fmla="*/ 0 w 465"/>
                <a:gd name="T5" fmla="*/ 0 h 1755"/>
                <a:gd name="T6" fmla="*/ 464 w 465"/>
                <a:gd name="T7" fmla="*/ 0 h 1755"/>
                <a:gd name="T8" fmla="*/ 464 w 465"/>
                <a:gd name="T9" fmla="*/ 1754 h 1755"/>
                <a:gd name="T10" fmla="*/ 232 w 465"/>
                <a:gd name="T11" fmla="*/ 1754 h 1755"/>
              </a:gdLst>
              <a:ahLst/>
              <a:cxnLst>
                <a:cxn ang="0">
                  <a:pos x="T0" y="T1"/>
                </a:cxn>
                <a:cxn ang="0">
                  <a:pos x="T2" y="T3"/>
                </a:cxn>
                <a:cxn ang="0">
                  <a:pos x="T4" y="T5"/>
                </a:cxn>
                <a:cxn ang="0">
                  <a:pos x="T6" y="T7"/>
                </a:cxn>
                <a:cxn ang="0">
                  <a:pos x="T8" y="T9"/>
                </a:cxn>
                <a:cxn ang="0">
                  <a:pos x="T10" y="T11"/>
                </a:cxn>
              </a:cxnLst>
              <a:rect l="0" t="0" r="r" b="b"/>
              <a:pathLst>
                <a:path w="465" h="1755">
                  <a:moveTo>
                    <a:pt x="232" y="1754"/>
                  </a:moveTo>
                  <a:lnTo>
                    <a:pt x="0" y="1754"/>
                  </a:lnTo>
                  <a:lnTo>
                    <a:pt x="0" y="0"/>
                  </a:lnTo>
                  <a:lnTo>
                    <a:pt x="464" y="0"/>
                  </a:lnTo>
                  <a:lnTo>
                    <a:pt x="464" y="1754"/>
                  </a:lnTo>
                  <a:lnTo>
                    <a:pt x="232"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97" name="Freeform 5"/>
            <p:cNvSpPr>
              <a:spLocks noChangeArrowheads="1"/>
            </p:cNvSpPr>
            <p:nvPr/>
          </p:nvSpPr>
          <p:spPr bwMode="auto">
            <a:xfrm>
              <a:off x="3049588" y="3275013"/>
              <a:ext cx="673100" cy="631825"/>
            </a:xfrm>
            <a:custGeom>
              <a:avLst/>
              <a:gdLst>
                <a:gd name="T0" fmla="*/ 465 w 1868"/>
                <a:gd name="T1" fmla="*/ 0 h 1755"/>
                <a:gd name="T2" fmla="*/ 465 w 1868"/>
                <a:gd name="T3" fmla="*/ 700 h 1755"/>
                <a:gd name="T4" fmla="*/ 1402 w 1868"/>
                <a:gd name="T5" fmla="*/ 700 h 1755"/>
                <a:gd name="T6" fmla="*/ 1402 w 1868"/>
                <a:gd name="T7" fmla="*/ 0 h 1755"/>
                <a:gd name="T8" fmla="*/ 1867 w 1868"/>
                <a:gd name="T9" fmla="*/ 0 h 1755"/>
                <a:gd name="T10" fmla="*/ 1867 w 1868"/>
                <a:gd name="T11" fmla="*/ 1754 h 1755"/>
                <a:gd name="T12" fmla="*/ 1402 w 1868"/>
                <a:gd name="T13" fmla="*/ 1754 h 1755"/>
                <a:gd name="T14" fmla="*/ 1402 w 1868"/>
                <a:gd name="T15" fmla="*/ 983 h 1755"/>
                <a:gd name="T16" fmla="*/ 465 w 1868"/>
                <a:gd name="T17" fmla="*/ 983 h 1755"/>
                <a:gd name="T18" fmla="*/ 465 w 1868"/>
                <a:gd name="T19" fmla="*/ 1754 h 1755"/>
                <a:gd name="T20" fmla="*/ 0 w 1868"/>
                <a:gd name="T21" fmla="*/ 1754 h 1755"/>
                <a:gd name="T22" fmla="*/ 0 w 1868"/>
                <a:gd name="T23" fmla="*/ 0 h 1755"/>
                <a:gd name="T24" fmla="*/ 465 w 1868"/>
                <a:gd name="T25" fmla="*/ 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8" h="1755">
                  <a:moveTo>
                    <a:pt x="465" y="0"/>
                  </a:moveTo>
                  <a:cubicBezTo>
                    <a:pt x="465" y="0"/>
                    <a:pt x="465" y="705"/>
                    <a:pt x="465" y="700"/>
                  </a:cubicBezTo>
                  <a:lnTo>
                    <a:pt x="1402" y="700"/>
                  </a:lnTo>
                  <a:cubicBezTo>
                    <a:pt x="1402" y="705"/>
                    <a:pt x="1402" y="0"/>
                    <a:pt x="1402" y="0"/>
                  </a:cubicBezTo>
                  <a:cubicBezTo>
                    <a:pt x="1402" y="0"/>
                    <a:pt x="1863" y="0"/>
                    <a:pt x="1867" y="0"/>
                  </a:cubicBezTo>
                  <a:cubicBezTo>
                    <a:pt x="1867" y="0"/>
                    <a:pt x="1867" y="1750"/>
                    <a:pt x="1867" y="1754"/>
                  </a:cubicBezTo>
                  <a:lnTo>
                    <a:pt x="1402" y="1754"/>
                  </a:lnTo>
                  <a:cubicBezTo>
                    <a:pt x="1402" y="1754"/>
                    <a:pt x="1402" y="987"/>
                    <a:pt x="1402" y="983"/>
                  </a:cubicBezTo>
                  <a:cubicBezTo>
                    <a:pt x="1402" y="987"/>
                    <a:pt x="465" y="983"/>
                    <a:pt x="465" y="983"/>
                  </a:cubicBezTo>
                  <a:cubicBezTo>
                    <a:pt x="465" y="987"/>
                    <a:pt x="465" y="1754"/>
                    <a:pt x="465" y="1754"/>
                  </a:cubicBezTo>
                  <a:lnTo>
                    <a:pt x="0" y="1754"/>
                  </a:lnTo>
                  <a:cubicBezTo>
                    <a:pt x="0" y="1754"/>
                    <a:pt x="5" y="0"/>
                    <a:pt x="0" y="0"/>
                  </a:cubicBezTo>
                  <a:lnTo>
                    <a:pt x="46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98" name="Freeform 6"/>
            <p:cNvSpPr>
              <a:spLocks noChangeArrowheads="1"/>
            </p:cNvSpPr>
            <p:nvPr/>
          </p:nvSpPr>
          <p:spPr bwMode="auto">
            <a:xfrm>
              <a:off x="3854450" y="3275013"/>
              <a:ext cx="168275" cy="631825"/>
            </a:xfrm>
            <a:custGeom>
              <a:avLst/>
              <a:gdLst>
                <a:gd name="T0" fmla="*/ 233 w 466"/>
                <a:gd name="T1" fmla="*/ 1754 h 1755"/>
                <a:gd name="T2" fmla="*/ 0 w 466"/>
                <a:gd name="T3" fmla="*/ 1754 h 1755"/>
                <a:gd name="T4" fmla="*/ 0 w 466"/>
                <a:gd name="T5" fmla="*/ 0 h 1755"/>
                <a:gd name="T6" fmla="*/ 465 w 466"/>
                <a:gd name="T7" fmla="*/ 0 h 1755"/>
                <a:gd name="T8" fmla="*/ 465 w 466"/>
                <a:gd name="T9" fmla="*/ 1754 h 1755"/>
                <a:gd name="T10" fmla="*/ 233 w 466"/>
                <a:gd name="T11" fmla="*/ 1754 h 1755"/>
              </a:gdLst>
              <a:ahLst/>
              <a:cxnLst>
                <a:cxn ang="0">
                  <a:pos x="T0" y="T1"/>
                </a:cxn>
                <a:cxn ang="0">
                  <a:pos x="T2" y="T3"/>
                </a:cxn>
                <a:cxn ang="0">
                  <a:pos x="T4" y="T5"/>
                </a:cxn>
                <a:cxn ang="0">
                  <a:pos x="T6" y="T7"/>
                </a:cxn>
                <a:cxn ang="0">
                  <a:pos x="T8" y="T9"/>
                </a:cxn>
                <a:cxn ang="0">
                  <a:pos x="T10" y="T11"/>
                </a:cxn>
              </a:cxnLst>
              <a:rect l="0" t="0" r="r" b="b"/>
              <a:pathLst>
                <a:path w="466" h="1755">
                  <a:moveTo>
                    <a:pt x="233" y="1754"/>
                  </a:moveTo>
                  <a:lnTo>
                    <a:pt x="0" y="1754"/>
                  </a:lnTo>
                  <a:lnTo>
                    <a:pt x="0" y="0"/>
                  </a:lnTo>
                  <a:lnTo>
                    <a:pt x="465" y="0"/>
                  </a:lnTo>
                  <a:lnTo>
                    <a:pt x="465" y="1754"/>
                  </a:lnTo>
                  <a:lnTo>
                    <a:pt x="233" y="175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99" name="Freeform 7"/>
            <p:cNvSpPr>
              <a:spLocks noChangeArrowheads="1"/>
            </p:cNvSpPr>
            <p:nvPr/>
          </p:nvSpPr>
          <p:spPr bwMode="auto">
            <a:xfrm>
              <a:off x="5383213" y="3262313"/>
              <a:ext cx="715962" cy="663575"/>
            </a:xfrm>
            <a:custGeom>
              <a:avLst/>
              <a:gdLst>
                <a:gd name="T0" fmla="*/ 62 w 1988"/>
                <a:gd name="T1" fmla="*/ 1307 h 1842"/>
                <a:gd name="T2" fmla="*/ 0 w 1988"/>
                <a:gd name="T3" fmla="*/ 933 h 1842"/>
                <a:gd name="T4" fmla="*/ 120 w 1988"/>
                <a:gd name="T5" fmla="*/ 423 h 1842"/>
                <a:gd name="T6" fmla="*/ 518 w 1988"/>
                <a:gd name="T7" fmla="*/ 91 h 1842"/>
                <a:gd name="T8" fmla="*/ 1033 w 1988"/>
                <a:gd name="T9" fmla="*/ 0 h 1842"/>
                <a:gd name="T10" fmla="*/ 1618 w 1988"/>
                <a:gd name="T11" fmla="*/ 125 h 1842"/>
                <a:gd name="T12" fmla="*/ 1950 w 1988"/>
                <a:gd name="T13" fmla="*/ 531 h 1842"/>
                <a:gd name="T14" fmla="*/ 1966 w 1988"/>
                <a:gd name="T15" fmla="*/ 643 h 1842"/>
                <a:gd name="T16" fmla="*/ 1481 w 1988"/>
                <a:gd name="T17" fmla="*/ 643 h 1842"/>
                <a:gd name="T18" fmla="*/ 1456 w 1988"/>
                <a:gd name="T19" fmla="*/ 506 h 1842"/>
                <a:gd name="T20" fmla="*/ 1240 w 1988"/>
                <a:gd name="T21" fmla="*/ 303 h 1842"/>
                <a:gd name="T22" fmla="*/ 1037 w 1988"/>
                <a:gd name="T23" fmla="*/ 274 h 1842"/>
                <a:gd name="T24" fmla="*/ 809 w 1988"/>
                <a:gd name="T25" fmla="*/ 315 h 1842"/>
                <a:gd name="T26" fmla="*/ 556 w 1988"/>
                <a:gd name="T27" fmla="*/ 573 h 1842"/>
                <a:gd name="T28" fmla="*/ 494 w 1988"/>
                <a:gd name="T29" fmla="*/ 942 h 1842"/>
                <a:gd name="T30" fmla="*/ 539 w 1988"/>
                <a:gd name="T31" fmla="*/ 1249 h 1842"/>
                <a:gd name="T32" fmla="*/ 792 w 1988"/>
                <a:gd name="T33" fmla="*/ 1527 h 1842"/>
                <a:gd name="T34" fmla="*/ 1041 w 1988"/>
                <a:gd name="T35" fmla="*/ 1572 h 1842"/>
                <a:gd name="T36" fmla="*/ 1257 w 1988"/>
                <a:gd name="T37" fmla="*/ 1539 h 1842"/>
                <a:gd name="T38" fmla="*/ 1460 w 1988"/>
                <a:gd name="T39" fmla="*/ 1356 h 1842"/>
                <a:gd name="T40" fmla="*/ 1497 w 1988"/>
                <a:gd name="T41" fmla="*/ 1170 h 1842"/>
                <a:gd name="T42" fmla="*/ 1987 w 1988"/>
                <a:gd name="T43" fmla="*/ 1170 h 1842"/>
                <a:gd name="T44" fmla="*/ 1962 w 1988"/>
                <a:gd name="T45" fmla="*/ 1336 h 1842"/>
                <a:gd name="T46" fmla="*/ 1638 w 1988"/>
                <a:gd name="T47" fmla="*/ 1721 h 1842"/>
                <a:gd name="T48" fmla="*/ 1041 w 1988"/>
                <a:gd name="T49" fmla="*/ 1841 h 1842"/>
                <a:gd name="T50" fmla="*/ 568 w 1988"/>
                <a:gd name="T51" fmla="*/ 1771 h 1842"/>
                <a:gd name="T52" fmla="*/ 62 w 1988"/>
                <a:gd name="T53" fmla="*/ 1307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88" h="1842">
                  <a:moveTo>
                    <a:pt x="62" y="1307"/>
                  </a:moveTo>
                  <a:cubicBezTo>
                    <a:pt x="21" y="1191"/>
                    <a:pt x="0" y="1066"/>
                    <a:pt x="0" y="933"/>
                  </a:cubicBezTo>
                  <a:cubicBezTo>
                    <a:pt x="0" y="751"/>
                    <a:pt x="33" y="573"/>
                    <a:pt x="120" y="423"/>
                  </a:cubicBezTo>
                  <a:cubicBezTo>
                    <a:pt x="211" y="270"/>
                    <a:pt x="348" y="154"/>
                    <a:pt x="518" y="91"/>
                  </a:cubicBezTo>
                  <a:cubicBezTo>
                    <a:pt x="680" y="33"/>
                    <a:pt x="850" y="0"/>
                    <a:pt x="1033" y="0"/>
                  </a:cubicBezTo>
                  <a:cubicBezTo>
                    <a:pt x="1240" y="0"/>
                    <a:pt x="1439" y="46"/>
                    <a:pt x="1618" y="125"/>
                  </a:cubicBezTo>
                  <a:cubicBezTo>
                    <a:pt x="1784" y="195"/>
                    <a:pt x="1912" y="349"/>
                    <a:pt x="1950" y="531"/>
                  </a:cubicBezTo>
                  <a:cubicBezTo>
                    <a:pt x="1958" y="568"/>
                    <a:pt x="1962" y="606"/>
                    <a:pt x="1966" y="643"/>
                  </a:cubicBezTo>
                  <a:lnTo>
                    <a:pt x="1481" y="643"/>
                  </a:lnTo>
                  <a:cubicBezTo>
                    <a:pt x="1481" y="597"/>
                    <a:pt x="1472" y="552"/>
                    <a:pt x="1456" y="506"/>
                  </a:cubicBezTo>
                  <a:cubicBezTo>
                    <a:pt x="1419" y="411"/>
                    <a:pt x="1340" y="332"/>
                    <a:pt x="1240" y="303"/>
                  </a:cubicBezTo>
                  <a:cubicBezTo>
                    <a:pt x="1174" y="282"/>
                    <a:pt x="1107" y="274"/>
                    <a:pt x="1037" y="274"/>
                  </a:cubicBezTo>
                  <a:cubicBezTo>
                    <a:pt x="958" y="274"/>
                    <a:pt x="879" y="286"/>
                    <a:pt x="809" y="315"/>
                  </a:cubicBezTo>
                  <a:cubicBezTo>
                    <a:pt x="688" y="357"/>
                    <a:pt x="597" y="452"/>
                    <a:pt x="556" y="573"/>
                  </a:cubicBezTo>
                  <a:cubicBezTo>
                    <a:pt x="514" y="689"/>
                    <a:pt x="494" y="813"/>
                    <a:pt x="494" y="942"/>
                  </a:cubicBezTo>
                  <a:cubicBezTo>
                    <a:pt x="494" y="1050"/>
                    <a:pt x="510" y="1153"/>
                    <a:pt x="539" y="1249"/>
                  </a:cubicBezTo>
                  <a:cubicBezTo>
                    <a:pt x="572" y="1377"/>
                    <a:pt x="672" y="1481"/>
                    <a:pt x="792" y="1527"/>
                  </a:cubicBezTo>
                  <a:cubicBezTo>
                    <a:pt x="871" y="1556"/>
                    <a:pt x="954" y="1572"/>
                    <a:pt x="1041" y="1572"/>
                  </a:cubicBezTo>
                  <a:cubicBezTo>
                    <a:pt x="1116" y="1572"/>
                    <a:pt x="1186" y="1560"/>
                    <a:pt x="1257" y="1539"/>
                  </a:cubicBezTo>
                  <a:cubicBezTo>
                    <a:pt x="1348" y="1510"/>
                    <a:pt x="1423" y="1444"/>
                    <a:pt x="1460" y="1356"/>
                  </a:cubicBezTo>
                  <a:cubicBezTo>
                    <a:pt x="1485" y="1298"/>
                    <a:pt x="1497" y="1236"/>
                    <a:pt x="1497" y="1170"/>
                  </a:cubicBezTo>
                  <a:lnTo>
                    <a:pt x="1987" y="1170"/>
                  </a:lnTo>
                  <a:cubicBezTo>
                    <a:pt x="1983" y="1228"/>
                    <a:pt x="1974" y="1282"/>
                    <a:pt x="1962" y="1336"/>
                  </a:cubicBezTo>
                  <a:cubicBezTo>
                    <a:pt x="1920" y="1510"/>
                    <a:pt x="1800" y="1655"/>
                    <a:pt x="1638" y="1721"/>
                  </a:cubicBezTo>
                  <a:cubicBezTo>
                    <a:pt x="1456" y="1800"/>
                    <a:pt x="1253" y="1841"/>
                    <a:pt x="1041" y="1841"/>
                  </a:cubicBezTo>
                  <a:cubicBezTo>
                    <a:pt x="875" y="1841"/>
                    <a:pt x="718" y="1817"/>
                    <a:pt x="568" y="1771"/>
                  </a:cubicBezTo>
                  <a:cubicBezTo>
                    <a:pt x="336" y="1692"/>
                    <a:pt x="137" y="1527"/>
                    <a:pt x="62" y="13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0" name="Freeform 8"/>
            <p:cNvSpPr>
              <a:spLocks noChangeArrowheads="1"/>
            </p:cNvSpPr>
            <p:nvPr/>
          </p:nvSpPr>
          <p:spPr bwMode="auto">
            <a:xfrm>
              <a:off x="2751138" y="4083050"/>
              <a:ext cx="153987" cy="398463"/>
            </a:xfrm>
            <a:custGeom>
              <a:avLst/>
              <a:gdLst>
                <a:gd name="T0" fmla="*/ 415 w 428"/>
                <a:gd name="T1" fmla="*/ 0 h 1109"/>
                <a:gd name="T2" fmla="*/ 0 w 428"/>
                <a:gd name="T3" fmla="*/ 38 h 1109"/>
                <a:gd name="T4" fmla="*/ 0 w 428"/>
                <a:gd name="T5" fmla="*/ 100 h 1109"/>
                <a:gd name="T6" fmla="*/ 12 w 428"/>
                <a:gd name="T7" fmla="*/ 100 h 1109"/>
                <a:gd name="T8" fmla="*/ 178 w 428"/>
                <a:gd name="T9" fmla="*/ 241 h 1109"/>
                <a:gd name="T10" fmla="*/ 178 w 428"/>
                <a:gd name="T11" fmla="*/ 1108 h 1109"/>
                <a:gd name="T12" fmla="*/ 427 w 428"/>
                <a:gd name="T13" fmla="*/ 1108 h 1109"/>
                <a:gd name="T14" fmla="*/ 427 w 428"/>
                <a:gd name="T15" fmla="*/ 0 h 1109"/>
                <a:gd name="T16" fmla="*/ 415 w 428"/>
                <a:gd name="T1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1109">
                  <a:moveTo>
                    <a:pt x="415" y="0"/>
                  </a:moveTo>
                  <a:lnTo>
                    <a:pt x="0" y="38"/>
                  </a:lnTo>
                  <a:lnTo>
                    <a:pt x="0" y="100"/>
                  </a:lnTo>
                  <a:lnTo>
                    <a:pt x="12" y="100"/>
                  </a:lnTo>
                  <a:cubicBezTo>
                    <a:pt x="178" y="121"/>
                    <a:pt x="178" y="121"/>
                    <a:pt x="178" y="241"/>
                  </a:cubicBezTo>
                  <a:lnTo>
                    <a:pt x="178" y="1108"/>
                  </a:lnTo>
                  <a:lnTo>
                    <a:pt x="427" y="1108"/>
                  </a:lnTo>
                  <a:lnTo>
                    <a:pt x="427" y="0"/>
                  </a:lnTo>
                  <a:lnTo>
                    <a:pt x="41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1" name="Freeform 9"/>
            <p:cNvSpPr>
              <a:spLocks noChangeArrowheads="1"/>
            </p:cNvSpPr>
            <p:nvPr/>
          </p:nvSpPr>
          <p:spPr bwMode="auto">
            <a:xfrm>
              <a:off x="2986088" y="4198938"/>
              <a:ext cx="315912" cy="282575"/>
            </a:xfrm>
            <a:custGeom>
              <a:avLst/>
              <a:gdLst>
                <a:gd name="T0" fmla="*/ 643 w 876"/>
                <a:gd name="T1" fmla="*/ 4 h 785"/>
                <a:gd name="T2" fmla="*/ 353 w 876"/>
                <a:gd name="T3" fmla="*/ 170 h 785"/>
                <a:gd name="T4" fmla="*/ 353 w 876"/>
                <a:gd name="T5" fmla="*/ 0 h 785"/>
                <a:gd name="T6" fmla="*/ 336 w 876"/>
                <a:gd name="T7" fmla="*/ 4 h 785"/>
                <a:gd name="T8" fmla="*/ 0 w 876"/>
                <a:gd name="T9" fmla="*/ 58 h 785"/>
                <a:gd name="T10" fmla="*/ 0 w 876"/>
                <a:gd name="T11" fmla="*/ 116 h 785"/>
                <a:gd name="T12" fmla="*/ 17 w 876"/>
                <a:gd name="T13" fmla="*/ 116 h 785"/>
                <a:gd name="T14" fmla="*/ 145 w 876"/>
                <a:gd name="T15" fmla="*/ 240 h 785"/>
                <a:gd name="T16" fmla="*/ 145 w 876"/>
                <a:gd name="T17" fmla="*/ 784 h 785"/>
                <a:gd name="T18" fmla="*/ 353 w 876"/>
                <a:gd name="T19" fmla="*/ 784 h 785"/>
                <a:gd name="T20" fmla="*/ 353 w 876"/>
                <a:gd name="T21" fmla="*/ 386 h 785"/>
                <a:gd name="T22" fmla="*/ 560 w 876"/>
                <a:gd name="T23" fmla="*/ 141 h 785"/>
                <a:gd name="T24" fmla="*/ 664 w 876"/>
                <a:gd name="T25" fmla="*/ 361 h 785"/>
                <a:gd name="T26" fmla="*/ 664 w 876"/>
                <a:gd name="T27" fmla="*/ 784 h 785"/>
                <a:gd name="T28" fmla="*/ 871 w 876"/>
                <a:gd name="T29" fmla="*/ 784 h 785"/>
                <a:gd name="T30" fmla="*/ 871 w 876"/>
                <a:gd name="T31" fmla="*/ 240 h 785"/>
                <a:gd name="T32" fmla="*/ 643 w 876"/>
                <a:gd name="T33" fmla="*/ 4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6" h="785">
                  <a:moveTo>
                    <a:pt x="643" y="4"/>
                  </a:moveTo>
                  <a:cubicBezTo>
                    <a:pt x="490" y="4"/>
                    <a:pt x="398" y="108"/>
                    <a:pt x="353" y="170"/>
                  </a:cubicBezTo>
                  <a:cubicBezTo>
                    <a:pt x="353" y="112"/>
                    <a:pt x="353" y="0"/>
                    <a:pt x="353" y="0"/>
                  </a:cubicBezTo>
                  <a:lnTo>
                    <a:pt x="336" y="4"/>
                  </a:lnTo>
                  <a:lnTo>
                    <a:pt x="0" y="58"/>
                  </a:lnTo>
                  <a:lnTo>
                    <a:pt x="0" y="116"/>
                  </a:lnTo>
                  <a:lnTo>
                    <a:pt x="17" y="116"/>
                  </a:lnTo>
                  <a:cubicBezTo>
                    <a:pt x="124" y="120"/>
                    <a:pt x="145" y="141"/>
                    <a:pt x="145" y="240"/>
                  </a:cubicBezTo>
                  <a:lnTo>
                    <a:pt x="145" y="784"/>
                  </a:lnTo>
                  <a:lnTo>
                    <a:pt x="353" y="784"/>
                  </a:lnTo>
                  <a:lnTo>
                    <a:pt x="353" y="386"/>
                  </a:lnTo>
                  <a:cubicBezTo>
                    <a:pt x="353" y="278"/>
                    <a:pt x="452" y="141"/>
                    <a:pt x="560" y="141"/>
                  </a:cubicBezTo>
                  <a:cubicBezTo>
                    <a:pt x="660" y="141"/>
                    <a:pt x="664" y="224"/>
                    <a:pt x="664" y="361"/>
                  </a:cubicBezTo>
                  <a:lnTo>
                    <a:pt x="664" y="784"/>
                  </a:lnTo>
                  <a:lnTo>
                    <a:pt x="871" y="784"/>
                  </a:lnTo>
                  <a:lnTo>
                    <a:pt x="871" y="240"/>
                  </a:lnTo>
                  <a:cubicBezTo>
                    <a:pt x="875" y="87"/>
                    <a:pt x="792" y="4"/>
                    <a:pt x="643" y="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2" name="Freeform 10"/>
            <p:cNvSpPr>
              <a:spLocks noChangeArrowheads="1"/>
            </p:cNvSpPr>
            <p:nvPr/>
          </p:nvSpPr>
          <p:spPr bwMode="auto">
            <a:xfrm>
              <a:off x="3386138" y="4200525"/>
              <a:ext cx="212725" cy="288925"/>
            </a:xfrm>
            <a:custGeom>
              <a:avLst/>
              <a:gdLst>
                <a:gd name="T0" fmla="*/ 348 w 590"/>
                <a:gd name="T1" fmla="*/ 303 h 802"/>
                <a:gd name="T2" fmla="*/ 195 w 590"/>
                <a:gd name="T3" fmla="*/ 170 h 802"/>
                <a:gd name="T4" fmla="*/ 307 w 590"/>
                <a:gd name="T5" fmla="*/ 100 h 802"/>
                <a:gd name="T6" fmla="*/ 502 w 590"/>
                <a:gd name="T7" fmla="*/ 166 h 802"/>
                <a:gd name="T8" fmla="*/ 535 w 590"/>
                <a:gd name="T9" fmla="*/ 187 h 802"/>
                <a:gd name="T10" fmla="*/ 535 w 590"/>
                <a:gd name="T11" fmla="*/ 162 h 802"/>
                <a:gd name="T12" fmla="*/ 535 w 590"/>
                <a:gd name="T13" fmla="*/ 33 h 802"/>
                <a:gd name="T14" fmla="*/ 506 w 590"/>
                <a:gd name="T15" fmla="*/ 25 h 802"/>
                <a:gd name="T16" fmla="*/ 315 w 590"/>
                <a:gd name="T17" fmla="*/ 0 h 802"/>
                <a:gd name="T18" fmla="*/ 0 w 590"/>
                <a:gd name="T19" fmla="*/ 224 h 802"/>
                <a:gd name="T20" fmla="*/ 228 w 590"/>
                <a:gd name="T21" fmla="*/ 465 h 802"/>
                <a:gd name="T22" fmla="*/ 390 w 590"/>
                <a:gd name="T23" fmla="*/ 606 h 802"/>
                <a:gd name="T24" fmla="*/ 249 w 590"/>
                <a:gd name="T25" fmla="*/ 697 h 802"/>
                <a:gd name="T26" fmla="*/ 20 w 590"/>
                <a:gd name="T27" fmla="*/ 618 h 802"/>
                <a:gd name="T28" fmla="*/ 0 w 590"/>
                <a:gd name="T29" fmla="*/ 606 h 802"/>
                <a:gd name="T30" fmla="*/ 0 w 590"/>
                <a:gd name="T31" fmla="*/ 767 h 802"/>
                <a:gd name="T32" fmla="*/ 16 w 590"/>
                <a:gd name="T33" fmla="*/ 771 h 802"/>
                <a:gd name="T34" fmla="*/ 244 w 590"/>
                <a:gd name="T35" fmla="*/ 801 h 802"/>
                <a:gd name="T36" fmla="*/ 580 w 590"/>
                <a:gd name="T37" fmla="*/ 568 h 802"/>
                <a:gd name="T38" fmla="*/ 348 w 590"/>
                <a:gd name="T39" fmla="*/ 30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0" h="802">
                  <a:moveTo>
                    <a:pt x="348" y="303"/>
                  </a:moveTo>
                  <a:cubicBezTo>
                    <a:pt x="265" y="261"/>
                    <a:pt x="195" y="228"/>
                    <a:pt x="195" y="170"/>
                  </a:cubicBezTo>
                  <a:cubicBezTo>
                    <a:pt x="195" y="104"/>
                    <a:pt x="274" y="100"/>
                    <a:pt x="307" y="100"/>
                  </a:cubicBezTo>
                  <a:cubicBezTo>
                    <a:pt x="394" y="100"/>
                    <a:pt x="468" y="145"/>
                    <a:pt x="502" y="166"/>
                  </a:cubicBezTo>
                  <a:lnTo>
                    <a:pt x="535" y="187"/>
                  </a:lnTo>
                  <a:lnTo>
                    <a:pt x="535" y="162"/>
                  </a:lnTo>
                  <a:lnTo>
                    <a:pt x="535" y="33"/>
                  </a:lnTo>
                  <a:lnTo>
                    <a:pt x="506" y="25"/>
                  </a:lnTo>
                  <a:cubicBezTo>
                    <a:pt x="468" y="17"/>
                    <a:pt x="398" y="0"/>
                    <a:pt x="315" y="0"/>
                  </a:cubicBezTo>
                  <a:cubicBezTo>
                    <a:pt x="120" y="0"/>
                    <a:pt x="0" y="83"/>
                    <a:pt x="0" y="224"/>
                  </a:cubicBezTo>
                  <a:cubicBezTo>
                    <a:pt x="0" y="353"/>
                    <a:pt x="124" y="411"/>
                    <a:pt x="228" y="465"/>
                  </a:cubicBezTo>
                  <a:cubicBezTo>
                    <a:pt x="311" y="506"/>
                    <a:pt x="390" y="543"/>
                    <a:pt x="390" y="606"/>
                  </a:cubicBezTo>
                  <a:cubicBezTo>
                    <a:pt x="390" y="664"/>
                    <a:pt x="340" y="697"/>
                    <a:pt x="249" y="697"/>
                  </a:cubicBezTo>
                  <a:cubicBezTo>
                    <a:pt x="149" y="697"/>
                    <a:pt x="70" y="647"/>
                    <a:pt x="20" y="618"/>
                  </a:cubicBezTo>
                  <a:lnTo>
                    <a:pt x="0" y="606"/>
                  </a:lnTo>
                  <a:lnTo>
                    <a:pt x="0" y="767"/>
                  </a:lnTo>
                  <a:lnTo>
                    <a:pt x="16" y="771"/>
                  </a:lnTo>
                  <a:cubicBezTo>
                    <a:pt x="58" y="780"/>
                    <a:pt x="137" y="801"/>
                    <a:pt x="244" y="801"/>
                  </a:cubicBezTo>
                  <a:cubicBezTo>
                    <a:pt x="456" y="801"/>
                    <a:pt x="580" y="713"/>
                    <a:pt x="580" y="568"/>
                  </a:cubicBezTo>
                  <a:cubicBezTo>
                    <a:pt x="589" y="419"/>
                    <a:pt x="460" y="357"/>
                    <a:pt x="348" y="3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3" name="Freeform 11"/>
            <p:cNvSpPr>
              <a:spLocks noChangeArrowheads="1"/>
            </p:cNvSpPr>
            <p:nvPr/>
          </p:nvSpPr>
          <p:spPr bwMode="auto">
            <a:xfrm>
              <a:off x="3635375" y="4198938"/>
              <a:ext cx="325438" cy="396875"/>
            </a:xfrm>
            <a:custGeom>
              <a:avLst/>
              <a:gdLst>
                <a:gd name="T0" fmla="*/ 577 w 906"/>
                <a:gd name="T1" fmla="*/ 4 h 1104"/>
                <a:gd name="T2" fmla="*/ 357 w 906"/>
                <a:gd name="T3" fmla="*/ 112 h 1104"/>
                <a:gd name="T4" fmla="*/ 357 w 906"/>
                <a:gd name="T5" fmla="*/ 0 h 1104"/>
                <a:gd name="T6" fmla="*/ 336 w 906"/>
                <a:gd name="T7" fmla="*/ 4 h 1104"/>
                <a:gd name="T8" fmla="*/ 0 w 906"/>
                <a:gd name="T9" fmla="*/ 58 h 1104"/>
                <a:gd name="T10" fmla="*/ 0 w 906"/>
                <a:gd name="T11" fmla="*/ 116 h 1104"/>
                <a:gd name="T12" fmla="*/ 13 w 906"/>
                <a:gd name="T13" fmla="*/ 116 h 1104"/>
                <a:gd name="T14" fmla="*/ 137 w 906"/>
                <a:gd name="T15" fmla="*/ 240 h 1104"/>
                <a:gd name="T16" fmla="*/ 137 w 906"/>
                <a:gd name="T17" fmla="*/ 1103 h 1104"/>
                <a:gd name="T18" fmla="*/ 345 w 906"/>
                <a:gd name="T19" fmla="*/ 1103 h 1104"/>
                <a:gd name="T20" fmla="*/ 345 w 906"/>
                <a:gd name="T21" fmla="*/ 709 h 1104"/>
                <a:gd name="T22" fmla="*/ 560 w 906"/>
                <a:gd name="T23" fmla="*/ 800 h 1104"/>
                <a:gd name="T24" fmla="*/ 896 w 906"/>
                <a:gd name="T25" fmla="*/ 390 h 1104"/>
                <a:gd name="T26" fmla="*/ 577 w 906"/>
                <a:gd name="T27" fmla="*/ 4 h 1104"/>
                <a:gd name="T28" fmla="*/ 515 w 906"/>
                <a:gd name="T29" fmla="*/ 120 h 1104"/>
                <a:gd name="T30" fmla="*/ 672 w 906"/>
                <a:gd name="T31" fmla="*/ 394 h 1104"/>
                <a:gd name="T32" fmla="*/ 515 w 906"/>
                <a:gd name="T33" fmla="*/ 688 h 1104"/>
                <a:gd name="T34" fmla="*/ 349 w 906"/>
                <a:gd name="T35" fmla="*/ 456 h 1104"/>
                <a:gd name="T36" fmla="*/ 349 w 906"/>
                <a:gd name="T37" fmla="*/ 390 h 1104"/>
                <a:gd name="T38" fmla="*/ 515 w 906"/>
                <a:gd name="T39" fmla="*/ 120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6" h="1104">
                  <a:moveTo>
                    <a:pt x="577" y="4"/>
                  </a:moveTo>
                  <a:cubicBezTo>
                    <a:pt x="498" y="4"/>
                    <a:pt x="424" y="41"/>
                    <a:pt x="357" y="112"/>
                  </a:cubicBezTo>
                  <a:cubicBezTo>
                    <a:pt x="357" y="75"/>
                    <a:pt x="357" y="0"/>
                    <a:pt x="357" y="0"/>
                  </a:cubicBezTo>
                  <a:lnTo>
                    <a:pt x="336" y="4"/>
                  </a:lnTo>
                  <a:lnTo>
                    <a:pt x="0" y="58"/>
                  </a:lnTo>
                  <a:lnTo>
                    <a:pt x="0" y="116"/>
                  </a:lnTo>
                  <a:lnTo>
                    <a:pt x="13" y="116"/>
                  </a:lnTo>
                  <a:cubicBezTo>
                    <a:pt x="117" y="120"/>
                    <a:pt x="137" y="141"/>
                    <a:pt x="137" y="240"/>
                  </a:cubicBezTo>
                  <a:lnTo>
                    <a:pt x="137" y="1103"/>
                  </a:lnTo>
                  <a:lnTo>
                    <a:pt x="345" y="1103"/>
                  </a:lnTo>
                  <a:cubicBezTo>
                    <a:pt x="345" y="1103"/>
                    <a:pt x="345" y="775"/>
                    <a:pt x="345" y="709"/>
                  </a:cubicBezTo>
                  <a:cubicBezTo>
                    <a:pt x="382" y="755"/>
                    <a:pt x="444" y="800"/>
                    <a:pt x="560" y="800"/>
                  </a:cubicBezTo>
                  <a:cubicBezTo>
                    <a:pt x="780" y="800"/>
                    <a:pt x="896" y="659"/>
                    <a:pt x="896" y="390"/>
                  </a:cubicBezTo>
                  <a:cubicBezTo>
                    <a:pt x="905" y="145"/>
                    <a:pt x="784" y="4"/>
                    <a:pt x="577" y="4"/>
                  </a:cubicBezTo>
                  <a:close/>
                  <a:moveTo>
                    <a:pt x="515" y="120"/>
                  </a:moveTo>
                  <a:cubicBezTo>
                    <a:pt x="656" y="120"/>
                    <a:pt x="672" y="274"/>
                    <a:pt x="672" y="394"/>
                  </a:cubicBezTo>
                  <a:cubicBezTo>
                    <a:pt x="672" y="593"/>
                    <a:pt x="623" y="688"/>
                    <a:pt x="515" y="688"/>
                  </a:cubicBezTo>
                  <a:cubicBezTo>
                    <a:pt x="378" y="688"/>
                    <a:pt x="349" y="560"/>
                    <a:pt x="349" y="456"/>
                  </a:cubicBezTo>
                  <a:lnTo>
                    <a:pt x="349" y="390"/>
                  </a:lnTo>
                  <a:cubicBezTo>
                    <a:pt x="353" y="307"/>
                    <a:pt x="370" y="120"/>
                    <a:pt x="515" y="12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4" name="Freeform 12"/>
            <p:cNvSpPr>
              <a:spLocks noChangeArrowheads="1"/>
            </p:cNvSpPr>
            <p:nvPr/>
          </p:nvSpPr>
          <p:spPr bwMode="auto">
            <a:xfrm>
              <a:off x="4013200" y="4198938"/>
              <a:ext cx="123825" cy="282575"/>
            </a:xfrm>
            <a:custGeom>
              <a:avLst/>
              <a:gdLst>
                <a:gd name="T0" fmla="*/ 0 w 345"/>
                <a:gd name="T1" fmla="*/ 58 h 785"/>
                <a:gd name="T2" fmla="*/ 0 w 345"/>
                <a:gd name="T3" fmla="*/ 116 h 785"/>
                <a:gd name="T4" fmla="*/ 12 w 345"/>
                <a:gd name="T5" fmla="*/ 116 h 785"/>
                <a:gd name="T6" fmla="*/ 137 w 345"/>
                <a:gd name="T7" fmla="*/ 240 h 785"/>
                <a:gd name="T8" fmla="*/ 137 w 345"/>
                <a:gd name="T9" fmla="*/ 784 h 785"/>
                <a:gd name="T10" fmla="*/ 344 w 345"/>
                <a:gd name="T11" fmla="*/ 784 h 785"/>
                <a:gd name="T12" fmla="*/ 344 w 345"/>
                <a:gd name="T13" fmla="*/ 0 h 785"/>
                <a:gd name="T14" fmla="*/ 328 w 345"/>
                <a:gd name="T15" fmla="*/ 4 h 785"/>
                <a:gd name="T16" fmla="*/ 0 w 345"/>
                <a:gd name="T17" fmla="*/ 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785">
                  <a:moveTo>
                    <a:pt x="0" y="58"/>
                  </a:moveTo>
                  <a:lnTo>
                    <a:pt x="0" y="116"/>
                  </a:lnTo>
                  <a:lnTo>
                    <a:pt x="12" y="116"/>
                  </a:lnTo>
                  <a:cubicBezTo>
                    <a:pt x="116" y="120"/>
                    <a:pt x="137" y="141"/>
                    <a:pt x="137" y="240"/>
                  </a:cubicBezTo>
                  <a:lnTo>
                    <a:pt x="137" y="784"/>
                  </a:lnTo>
                  <a:lnTo>
                    <a:pt x="344" y="784"/>
                  </a:lnTo>
                  <a:lnTo>
                    <a:pt x="344" y="0"/>
                  </a:lnTo>
                  <a:lnTo>
                    <a:pt x="328" y="4"/>
                  </a:lnTo>
                  <a:lnTo>
                    <a:pt x="0" y="5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5" name="Freeform 13"/>
            <p:cNvSpPr>
              <a:spLocks noChangeArrowheads="1"/>
            </p:cNvSpPr>
            <p:nvPr/>
          </p:nvSpPr>
          <p:spPr bwMode="auto">
            <a:xfrm>
              <a:off x="4056063" y="4084638"/>
              <a:ext cx="93662" cy="82550"/>
            </a:xfrm>
            <a:custGeom>
              <a:avLst/>
              <a:gdLst>
                <a:gd name="T0" fmla="*/ 129 w 262"/>
                <a:gd name="T1" fmla="*/ 228 h 229"/>
                <a:gd name="T2" fmla="*/ 261 w 262"/>
                <a:gd name="T3" fmla="*/ 112 h 229"/>
                <a:gd name="T4" fmla="*/ 133 w 262"/>
                <a:gd name="T5" fmla="*/ 0 h 229"/>
                <a:gd name="T6" fmla="*/ 4 w 262"/>
                <a:gd name="T7" fmla="*/ 112 h 229"/>
                <a:gd name="T8" fmla="*/ 129 w 262"/>
                <a:gd name="T9" fmla="*/ 228 h 229"/>
              </a:gdLst>
              <a:ahLst/>
              <a:cxnLst>
                <a:cxn ang="0">
                  <a:pos x="T0" y="T1"/>
                </a:cxn>
                <a:cxn ang="0">
                  <a:pos x="T2" y="T3"/>
                </a:cxn>
                <a:cxn ang="0">
                  <a:pos x="T4" y="T5"/>
                </a:cxn>
                <a:cxn ang="0">
                  <a:pos x="T6" y="T7"/>
                </a:cxn>
                <a:cxn ang="0">
                  <a:pos x="T8" y="T9"/>
                </a:cxn>
              </a:cxnLst>
              <a:rect l="0" t="0" r="r" b="b"/>
              <a:pathLst>
                <a:path w="262" h="229">
                  <a:moveTo>
                    <a:pt x="129" y="228"/>
                  </a:moveTo>
                  <a:cubicBezTo>
                    <a:pt x="199" y="228"/>
                    <a:pt x="261" y="178"/>
                    <a:pt x="261" y="112"/>
                  </a:cubicBezTo>
                  <a:cubicBezTo>
                    <a:pt x="261" y="49"/>
                    <a:pt x="203" y="0"/>
                    <a:pt x="133" y="0"/>
                  </a:cubicBezTo>
                  <a:cubicBezTo>
                    <a:pt x="62" y="0"/>
                    <a:pt x="4" y="49"/>
                    <a:pt x="4" y="112"/>
                  </a:cubicBezTo>
                  <a:cubicBezTo>
                    <a:pt x="0" y="178"/>
                    <a:pt x="58" y="228"/>
                    <a:pt x="129" y="22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6" name="Freeform 14"/>
            <p:cNvSpPr>
              <a:spLocks noChangeArrowheads="1"/>
            </p:cNvSpPr>
            <p:nvPr/>
          </p:nvSpPr>
          <p:spPr bwMode="auto">
            <a:xfrm>
              <a:off x="4211638" y="4200525"/>
              <a:ext cx="244475" cy="280988"/>
            </a:xfrm>
            <a:custGeom>
              <a:avLst/>
              <a:gdLst>
                <a:gd name="T0" fmla="*/ 676 w 677"/>
                <a:gd name="T1" fmla="*/ 174 h 781"/>
                <a:gd name="T2" fmla="*/ 676 w 677"/>
                <a:gd name="T3" fmla="*/ 12 h 781"/>
                <a:gd name="T4" fmla="*/ 663 w 677"/>
                <a:gd name="T5" fmla="*/ 12 h 781"/>
                <a:gd name="T6" fmla="*/ 564 w 677"/>
                <a:gd name="T7" fmla="*/ 4 h 781"/>
                <a:gd name="T8" fmla="*/ 348 w 677"/>
                <a:gd name="T9" fmla="*/ 158 h 781"/>
                <a:gd name="T10" fmla="*/ 348 w 677"/>
                <a:gd name="T11" fmla="*/ 0 h 781"/>
                <a:gd name="T12" fmla="*/ 331 w 677"/>
                <a:gd name="T13" fmla="*/ 0 h 781"/>
                <a:gd name="T14" fmla="*/ 0 w 677"/>
                <a:gd name="T15" fmla="*/ 54 h 781"/>
                <a:gd name="T16" fmla="*/ 0 w 677"/>
                <a:gd name="T17" fmla="*/ 112 h 781"/>
                <a:gd name="T18" fmla="*/ 12 w 677"/>
                <a:gd name="T19" fmla="*/ 112 h 781"/>
                <a:gd name="T20" fmla="*/ 141 w 677"/>
                <a:gd name="T21" fmla="*/ 236 h 781"/>
                <a:gd name="T22" fmla="*/ 141 w 677"/>
                <a:gd name="T23" fmla="*/ 780 h 781"/>
                <a:gd name="T24" fmla="*/ 348 w 677"/>
                <a:gd name="T25" fmla="*/ 780 h 781"/>
                <a:gd name="T26" fmla="*/ 348 w 677"/>
                <a:gd name="T27" fmla="*/ 390 h 781"/>
                <a:gd name="T28" fmla="*/ 568 w 677"/>
                <a:gd name="T29" fmla="*/ 170 h 781"/>
                <a:gd name="T30" fmla="*/ 643 w 677"/>
                <a:gd name="T31" fmla="*/ 183 h 781"/>
                <a:gd name="T32" fmla="*/ 676 w 677"/>
                <a:gd name="T33" fmla="*/ 191 h 781"/>
                <a:gd name="T34" fmla="*/ 676 w 677"/>
                <a:gd name="T35" fmla="*/ 17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781">
                  <a:moveTo>
                    <a:pt x="676" y="174"/>
                  </a:moveTo>
                  <a:lnTo>
                    <a:pt x="676" y="12"/>
                  </a:lnTo>
                  <a:lnTo>
                    <a:pt x="663" y="12"/>
                  </a:lnTo>
                  <a:cubicBezTo>
                    <a:pt x="630" y="8"/>
                    <a:pt x="593" y="4"/>
                    <a:pt x="564" y="4"/>
                  </a:cubicBezTo>
                  <a:cubicBezTo>
                    <a:pt x="443" y="4"/>
                    <a:pt x="381" y="91"/>
                    <a:pt x="348" y="158"/>
                  </a:cubicBezTo>
                  <a:cubicBezTo>
                    <a:pt x="348" y="95"/>
                    <a:pt x="348" y="0"/>
                    <a:pt x="348" y="0"/>
                  </a:cubicBezTo>
                  <a:lnTo>
                    <a:pt x="331" y="0"/>
                  </a:lnTo>
                  <a:lnTo>
                    <a:pt x="0" y="54"/>
                  </a:lnTo>
                  <a:lnTo>
                    <a:pt x="0" y="112"/>
                  </a:lnTo>
                  <a:lnTo>
                    <a:pt x="12" y="112"/>
                  </a:lnTo>
                  <a:cubicBezTo>
                    <a:pt x="116" y="116"/>
                    <a:pt x="141" y="137"/>
                    <a:pt x="141" y="236"/>
                  </a:cubicBezTo>
                  <a:lnTo>
                    <a:pt x="141" y="780"/>
                  </a:lnTo>
                  <a:lnTo>
                    <a:pt x="348" y="780"/>
                  </a:lnTo>
                  <a:lnTo>
                    <a:pt x="348" y="390"/>
                  </a:lnTo>
                  <a:cubicBezTo>
                    <a:pt x="348" y="324"/>
                    <a:pt x="369" y="170"/>
                    <a:pt x="568" y="170"/>
                  </a:cubicBezTo>
                  <a:cubicBezTo>
                    <a:pt x="593" y="170"/>
                    <a:pt x="618" y="178"/>
                    <a:pt x="643" y="183"/>
                  </a:cubicBezTo>
                  <a:lnTo>
                    <a:pt x="676" y="191"/>
                  </a:lnTo>
                  <a:lnTo>
                    <a:pt x="676" y="1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7" name="Freeform 15"/>
            <p:cNvSpPr>
              <a:spLocks noChangeArrowheads="1"/>
            </p:cNvSpPr>
            <p:nvPr/>
          </p:nvSpPr>
          <p:spPr bwMode="auto">
            <a:xfrm>
              <a:off x="4486275" y="4200525"/>
              <a:ext cx="266700" cy="287338"/>
            </a:xfrm>
            <a:custGeom>
              <a:avLst/>
              <a:gdLst>
                <a:gd name="T0" fmla="*/ 738 w 743"/>
                <a:gd name="T1" fmla="*/ 315 h 797"/>
                <a:gd name="T2" fmla="*/ 390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738 w 743"/>
                <a:gd name="T25" fmla="*/ 315 h 797"/>
                <a:gd name="T26" fmla="*/ 386 w 743"/>
                <a:gd name="T27" fmla="*/ 83 h 797"/>
                <a:gd name="T28" fmla="*/ 531 w 743"/>
                <a:gd name="T29" fmla="*/ 236 h 797"/>
                <a:gd name="T30" fmla="*/ 228 w 743"/>
                <a:gd name="T31" fmla="*/ 236 h 797"/>
                <a:gd name="T32" fmla="*/ 386 w 743"/>
                <a:gd name="T33"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3" h="797">
                  <a:moveTo>
                    <a:pt x="738" y="315"/>
                  </a:moveTo>
                  <a:cubicBezTo>
                    <a:pt x="738" y="104"/>
                    <a:pt x="622" y="0"/>
                    <a:pt x="390" y="0"/>
                  </a:cubicBezTo>
                  <a:cubicBezTo>
                    <a:pt x="128"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lnTo>
                    <a:pt x="738" y="315"/>
                  </a:lnTo>
                  <a:close/>
                  <a:moveTo>
                    <a:pt x="386" y="83"/>
                  </a:moveTo>
                  <a:cubicBezTo>
                    <a:pt x="498" y="83"/>
                    <a:pt x="527" y="166"/>
                    <a:pt x="531" y="236"/>
                  </a:cubicBezTo>
                  <a:cubicBezTo>
                    <a:pt x="506" y="236"/>
                    <a:pt x="257" y="236"/>
                    <a:pt x="228" y="236"/>
                  </a:cubicBezTo>
                  <a:cubicBezTo>
                    <a:pt x="232" y="183"/>
                    <a:pt x="269"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8" name="Freeform 16"/>
            <p:cNvSpPr>
              <a:spLocks noChangeArrowheads="1"/>
            </p:cNvSpPr>
            <p:nvPr/>
          </p:nvSpPr>
          <p:spPr bwMode="auto">
            <a:xfrm>
              <a:off x="5210175" y="4071938"/>
              <a:ext cx="314325" cy="409575"/>
            </a:xfrm>
            <a:custGeom>
              <a:avLst/>
              <a:gdLst>
                <a:gd name="T0" fmla="*/ 634 w 872"/>
                <a:gd name="T1" fmla="*/ 357 h 1138"/>
                <a:gd name="T2" fmla="*/ 348 w 872"/>
                <a:gd name="T3" fmla="*/ 523 h 1138"/>
                <a:gd name="T4" fmla="*/ 348 w 872"/>
                <a:gd name="T5" fmla="*/ 0 h 1138"/>
                <a:gd name="T6" fmla="*/ 332 w 872"/>
                <a:gd name="T7" fmla="*/ 4 h 1138"/>
                <a:gd name="T8" fmla="*/ 0 w 872"/>
                <a:gd name="T9" fmla="*/ 46 h 1138"/>
                <a:gd name="T10" fmla="*/ 0 w 872"/>
                <a:gd name="T11" fmla="*/ 104 h 1138"/>
                <a:gd name="T12" fmla="*/ 16 w 872"/>
                <a:gd name="T13" fmla="*/ 104 h 1138"/>
                <a:gd name="T14" fmla="*/ 141 w 872"/>
                <a:gd name="T15" fmla="*/ 233 h 1138"/>
                <a:gd name="T16" fmla="*/ 141 w 872"/>
                <a:gd name="T17" fmla="*/ 1137 h 1138"/>
                <a:gd name="T18" fmla="*/ 348 w 872"/>
                <a:gd name="T19" fmla="*/ 1137 h 1138"/>
                <a:gd name="T20" fmla="*/ 348 w 872"/>
                <a:gd name="T21" fmla="*/ 747 h 1138"/>
                <a:gd name="T22" fmla="*/ 547 w 872"/>
                <a:gd name="T23" fmla="*/ 494 h 1138"/>
                <a:gd name="T24" fmla="*/ 663 w 872"/>
                <a:gd name="T25" fmla="*/ 660 h 1138"/>
                <a:gd name="T26" fmla="*/ 663 w 872"/>
                <a:gd name="T27" fmla="*/ 1137 h 1138"/>
                <a:gd name="T28" fmla="*/ 871 w 872"/>
                <a:gd name="T29" fmla="*/ 1137 h 1138"/>
                <a:gd name="T30" fmla="*/ 871 w 872"/>
                <a:gd name="T31" fmla="*/ 635 h 1138"/>
                <a:gd name="T32" fmla="*/ 634 w 872"/>
                <a:gd name="T33" fmla="*/ 3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1138">
                  <a:moveTo>
                    <a:pt x="634" y="357"/>
                  </a:moveTo>
                  <a:cubicBezTo>
                    <a:pt x="481" y="357"/>
                    <a:pt x="394" y="452"/>
                    <a:pt x="348" y="523"/>
                  </a:cubicBezTo>
                  <a:cubicBezTo>
                    <a:pt x="348" y="440"/>
                    <a:pt x="348" y="0"/>
                    <a:pt x="348" y="0"/>
                  </a:cubicBezTo>
                  <a:lnTo>
                    <a:pt x="332" y="4"/>
                  </a:lnTo>
                  <a:lnTo>
                    <a:pt x="0" y="46"/>
                  </a:lnTo>
                  <a:lnTo>
                    <a:pt x="0" y="104"/>
                  </a:lnTo>
                  <a:lnTo>
                    <a:pt x="16" y="104"/>
                  </a:lnTo>
                  <a:cubicBezTo>
                    <a:pt x="120" y="108"/>
                    <a:pt x="141" y="133"/>
                    <a:pt x="141" y="233"/>
                  </a:cubicBezTo>
                  <a:lnTo>
                    <a:pt x="141" y="1137"/>
                  </a:lnTo>
                  <a:lnTo>
                    <a:pt x="348" y="1137"/>
                  </a:lnTo>
                  <a:lnTo>
                    <a:pt x="348" y="747"/>
                  </a:lnTo>
                  <a:cubicBezTo>
                    <a:pt x="348" y="606"/>
                    <a:pt x="456" y="494"/>
                    <a:pt x="547" y="494"/>
                  </a:cubicBezTo>
                  <a:cubicBezTo>
                    <a:pt x="663" y="494"/>
                    <a:pt x="663" y="581"/>
                    <a:pt x="663" y="660"/>
                  </a:cubicBezTo>
                  <a:lnTo>
                    <a:pt x="663" y="1137"/>
                  </a:lnTo>
                  <a:lnTo>
                    <a:pt x="871" y="1137"/>
                  </a:lnTo>
                  <a:lnTo>
                    <a:pt x="871" y="635"/>
                  </a:lnTo>
                  <a:cubicBezTo>
                    <a:pt x="871" y="552"/>
                    <a:pt x="871" y="357"/>
                    <a:pt x="634" y="3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09" name="Freeform 17"/>
            <p:cNvSpPr>
              <a:spLocks noChangeArrowheads="1"/>
            </p:cNvSpPr>
            <p:nvPr/>
          </p:nvSpPr>
          <p:spPr bwMode="auto">
            <a:xfrm>
              <a:off x="5594350" y="4200525"/>
              <a:ext cx="266700" cy="287338"/>
            </a:xfrm>
            <a:custGeom>
              <a:avLst/>
              <a:gdLst>
                <a:gd name="T0" fmla="*/ 742 w 743"/>
                <a:gd name="T1" fmla="*/ 315 h 797"/>
                <a:gd name="T2" fmla="*/ 394 w 743"/>
                <a:gd name="T3" fmla="*/ 0 h 797"/>
                <a:gd name="T4" fmla="*/ 0 w 743"/>
                <a:gd name="T5" fmla="*/ 373 h 797"/>
                <a:gd name="T6" fmla="*/ 456 w 743"/>
                <a:gd name="T7" fmla="*/ 796 h 797"/>
                <a:gd name="T8" fmla="*/ 713 w 743"/>
                <a:gd name="T9" fmla="*/ 755 h 797"/>
                <a:gd name="T10" fmla="*/ 726 w 743"/>
                <a:gd name="T11" fmla="*/ 751 h 797"/>
                <a:gd name="T12" fmla="*/ 726 w 743"/>
                <a:gd name="T13" fmla="*/ 651 h 797"/>
                <a:gd name="T14" fmla="*/ 705 w 743"/>
                <a:gd name="T15" fmla="*/ 660 h 797"/>
                <a:gd name="T16" fmla="*/ 543 w 743"/>
                <a:gd name="T17" fmla="*/ 684 h 797"/>
                <a:gd name="T18" fmla="*/ 232 w 743"/>
                <a:gd name="T19" fmla="*/ 332 h 797"/>
                <a:gd name="T20" fmla="*/ 742 w 743"/>
                <a:gd name="T21" fmla="*/ 332 h 797"/>
                <a:gd name="T22" fmla="*/ 742 w 743"/>
                <a:gd name="T23" fmla="*/ 315 h 797"/>
                <a:gd name="T24" fmla="*/ 386 w 743"/>
                <a:gd name="T25" fmla="*/ 83 h 797"/>
                <a:gd name="T26" fmla="*/ 531 w 743"/>
                <a:gd name="T27" fmla="*/ 236 h 797"/>
                <a:gd name="T28" fmla="*/ 228 w 743"/>
                <a:gd name="T29" fmla="*/ 236 h 797"/>
                <a:gd name="T30" fmla="*/ 386 w 743"/>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3" h="797">
                  <a:moveTo>
                    <a:pt x="742" y="315"/>
                  </a:moveTo>
                  <a:cubicBezTo>
                    <a:pt x="742" y="104"/>
                    <a:pt x="626" y="0"/>
                    <a:pt x="394" y="0"/>
                  </a:cubicBezTo>
                  <a:cubicBezTo>
                    <a:pt x="133" y="0"/>
                    <a:pt x="0" y="124"/>
                    <a:pt x="0" y="373"/>
                  </a:cubicBezTo>
                  <a:cubicBezTo>
                    <a:pt x="0" y="639"/>
                    <a:pt x="170" y="796"/>
                    <a:pt x="456" y="796"/>
                  </a:cubicBezTo>
                  <a:cubicBezTo>
                    <a:pt x="581" y="796"/>
                    <a:pt x="676" y="763"/>
                    <a:pt x="713" y="755"/>
                  </a:cubicBezTo>
                  <a:lnTo>
                    <a:pt x="726" y="751"/>
                  </a:lnTo>
                  <a:lnTo>
                    <a:pt x="726" y="651"/>
                  </a:lnTo>
                  <a:lnTo>
                    <a:pt x="705" y="660"/>
                  </a:lnTo>
                  <a:cubicBezTo>
                    <a:pt x="672" y="672"/>
                    <a:pt x="610" y="684"/>
                    <a:pt x="543" y="684"/>
                  </a:cubicBezTo>
                  <a:cubicBezTo>
                    <a:pt x="319" y="684"/>
                    <a:pt x="236" y="498"/>
                    <a:pt x="232" y="332"/>
                  </a:cubicBezTo>
                  <a:cubicBezTo>
                    <a:pt x="261" y="332"/>
                    <a:pt x="742" y="332"/>
                    <a:pt x="742" y="332"/>
                  </a:cubicBezTo>
                  <a:lnTo>
                    <a:pt x="742" y="315"/>
                  </a:lnTo>
                  <a:close/>
                  <a:moveTo>
                    <a:pt x="386" y="83"/>
                  </a:moveTo>
                  <a:cubicBezTo>
                    <a:pt x="498" y="83"/>
                    <a:pt x="527" y="166"/>
                    <a:pt x="531" y="236"/>
                  </a:cubicBezTo>
                  <a:cubicBezTo>
                    <a:pt x="506" y="236"/>
                    <a:pt x="257" y="236"/>
                    <a:pt x="228" y="236"/>
                  </a:cubicBezTo>
                  <a:cubicBezTo>
                    <a:pt x="236" y="183"/>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10" name="Freeform 18"/>
            <p:cNvSpPr>
              <a:spLocks noChangeArrowheads="1"/>
            </p:cNvSpPr>
            <p:nvPr/>
          </p:nvSpPr>
          <p:spPr bwMode="auto">
            <a:xfrm>
              <a:off x="4964113" y="4121150"/>
              <a:ext cx="212725" cy="366713"/>
            </a:xfrm>
            <a:custGeom>
              <a:avLst/>
              <a:gdLst>
                <a:gd name="T0" fmla="*/ 141 w 589"/>
                <a:gd name="T1" fmla="*/ 237 h 1017"/>
                <a:gd name="T2" fmla="*/ 0 w 589"/>
                <a:gd name="T3" fmla="*/ 237 h 1017"/>
                <a:gd name="T4" fmla="*/ 0 w 589"/>
                <a:gd name="T5" fmla="*/ 328 h 1017"/>
                <a:gd name="T6" fmla="*/ 141 w 589"/>
                <a:gd name="T7" fmla="*/ 328 h 1017"/>
                <a:gd name="T8" fmla="*/ 141 w 589"/>
                <a:gd name="T9" fmla="*/ 797 h 1017"/>
                <a:gd name="T10" fmla="*/ 427 w 589"/>
                <a:gd name="T11" fmla="*/ 1016 h 1017"/>
                <a:gd name="T12" fmla="*/ 551 w 589"/>
                <a:gd name="T13" fmla="*/ 1004 h 1017"/>
                <a:gd name="T14" fmla="*/ 564 w 589"/>
                <a:gd name="T15" fmla="*/ 1004 h 1017"/>
                <a:gd name="T16" fmla="*/ 564 w 589"/>
                <a:gd name="T17" fmla="*/ 909 h 1017"/>
                <a:gd name="T18" fmla="*/ 547 w 589"/>
                <a:gd name="T19" fmla="*/ 913 h 1017"/>
                <a:gd name="T20" fmla="*/ 485 w 589"/>
                <a:gd name="T21" fmla="*/ 917 h 1017"/>
                <a:gd name="T22" fmla="*/ 352 w 589"/>
                <a:gd name="T23" fmla="*/ 772 h 1017"/>
                <a:gd name="T24" fmla="*/ 352 w 589"/>
                <a:gd name="T25" fmla="*/ 328 h 1017"/>
                <a:gd name="T26" fmla="*/ 588 w 589"/>
                <a:gd name="T27" fmla="*/ 328 h 1017"/>
                <a:gd name="T28" fmla="*/ 588 w 589"/>
                <a:gd name="T29" fmla="*/ 237 h 1017"/>
                <a:gd name="T30" fmla="*/ 352 w 589"/>
                <a:gd name="T31" fmla="*/ 237 h 1017"/>
                <a:gd name="T32" fmla="*/ 352 w 589"/>
                <a:gd name="T33" fmla="*/ 0 h 1017"/>
                <a:gd name="T34" fmla="*/ 141 w 589"/>
                <a:gd name="T35" fmla="*/ 0 h 1017"/>
                <a:gd name="T36" fmla="*/ 141 w 589"/>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9" h="1017">
                  <a:moveTo>
                    <a:pt x="141" y="237"/>
                  </a:moveTo>
                  <a:lnTo>
                    <a:pt x="0" y="237"/>
                  </a:lnTo>
                  <a:lnTo>
                    <a:pt x="0" y="328"/>
                  </a:lnTo>
                  <a:lnTo>
                    <a:pt x="141" y="328"/>
                  </a:lnTo>
                  <a:lnTo>
                    <a:pt x="141" y="797"/>
                  </a:lnTo>
                  <a:cubicBezTo>
                    <a:pt x="141" y="1000"/>
                    <a:pt x="270" y="1016"/>
                    <a:pt x="427" y="1016"/>
                  </a:cubicBezTo>
                  <a:cubicBezTo>
                    <a:pt x="464" y="1016"/>
                    <a:pt x="505" y="1012"/>
                    <a:pt x="551" y="1004"/>
                  </a:cubicBezTo>
                  <a:lnTo>
                    <a:pt x="564" y="1004"/>
                  </a:lnTo>
                  <a:lnTo>
                    <a:pt x="564" y="909"/>
                  </a:lnTo>
                  <a:lnTo>
                    <a:pt x="547" y="913"/>
                  </a:lnTo>
                  <a:cubicBezTo>
                    <a:pt x="530" y="917"/>
                    <a:pt x="510" y="917"/>
                    <a:pt x="485" y="917"/>
                  </a:cubicBezTo>
                  <a:cubicBezTo>
                    <a:pt x="360" y="917"/>
                    <a:pt x="352" y="880"/>
                    <a:pt x="352" y="772"/>
                  </a:cubicBezTo>
                  <a:lnTo>
                    <a:pt x="352" y="328"/>
                  </a:lnTo>
                  <a:lnTo>
                    <a:pt x="588" y="328"/>
                  </a:lnTo>
                  <a:lnTo>
                    <a:pt x="588"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11" name="Freeform 19"/>
            <p:cNvSpPr>
              <a:spLocks noChangeArrowheads="1"/>
            </p:cNvSpPr>
            <p:nvPr/>
          </p:nvSpPr>
          <p:spPr bwMode="auto">
            <a:xfrm>
              <a:off x="6049963" y="4087813"/>
              <a:ext cx="450850" cy="395287"/>
            </a:xfrm>
            <a:custGeom>
              <a:avLst/>
              <a:gdLst>
                <a:gd name="T0" fmla="*/ 1245 w 1254"/>
                <a:gd name="T1" fmla="*/ 0 h 1096"/>
                <a:gd name="T2" fmla="*/ 1033 w 1254"/>
                <a:gd name="T3" fmla="*/ 0 h 1096"/>
                <a:gd name="T4" fmla="*/ 1033 w 1254"/>
                <a:gd name="T5" fmla="*/ 829 h 1096"/>
                <a:gd name="T6" fmla="*/ 485 w 1254"/>
                <a:gd name="T7" fmla="*/ 0 h 1096"/>
                <a:gd name="T8" fmla="*/ 0 w 1254"/>
                <a:gd name="T9" fmla="*/ 0 h 1096"/>
                <a:gd name="T10" fmla="*/ 0 w 1254"/>
                <a:gd name="T11" fmla="*/ 62 h 1096"/>
                <a:gd name="T12" fmla="*/ 42 w 1254"/>
                <a:gd name="T13" fmla="*/ 70 h 1096"/>
                <a:gd name="T14" fmla="*/ 178 w 1254"/>
                <a:gd name="T15" fmla="*/ 220 h 1096"/>
                <a:gd name="T16" fmla="*/ 178 w 1254"/>
                <a:gd name="T17" fmla="*/ 1095 h 1096"/>
                <a:gd name="T18" fmla="*/ 403 w 1254"/>
                <a:gd name="T19" fmla="*/ 1095 h 1096"/>
                <a:gd name="T20" fmla="*/ 403 w 1254"/>
                <a:gd name="T21" fmla="*/ 228 h 1096"/>
                <a:gd name="T22" fmla="*/ 975 w 1254"/>
                <a:gd name="T23" fmla="*/ 1095 h 1096"/>
                <a:gd name="T24" fmla="*/ 1253 w 1254"/>
                <a:gd name="T25" fmla="*/ 1095 h 1096"/>
                <a:gd name="T26" fmla="*/ 1253 w 1254"/>
                <a:gd name="T27" fmla="*/ 0 h 1096"/>
                <a:gd name="T28" fmla="*/ 1245 w 1254"/>
                <a:gd name="T29" fmla="*/ 0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4" h="1096">
                  <a:moveTo>
                    <a:pt x="1245" y="0"/>
                  </a:moveTo>
                  <a:lnTo>
                    <a:pt x="1033" y="0"/>
                  </a:lnTo>
                  <a:cubicBezTo>
                    <a:pt x="1033" y="0"/>
                    <a:pt x="1033" y="751"/>
                    <a:pt x="1033" y="829"/>
                  </a:cubicBezTo>
                  <a:cubicBezTo>
                    <a:pt x="992" y="763"/>
                    <a:pt x="485" y="0"/>
                    <a:pt x="485" y="0"/>
                  </a:cubicBezTo>
                  <a:lnTo>
                    <a:pt x="0" y="0"/>
                  </a:lnTo>
                  <a:lnTo>
                    <a:pt x="0" y="62"/>
                  </a:lnTo>
                  <a:lnTo>
                    <a:pt x="42" y="70"/>
                  </a:lnTo>
                  <a:cubicBezTo>
                    <a:pt x="170" y="91"/>
                    <a:pt x="178" y="95"/>
                    <a:pt x="178" y="220"/>
                  </a:cubicBezTo>
                  <a:lnTo>
                    <a:pt x="178" y="1095"/>
                  </a:lnTo>
                  <a:lnTo>
                    <a:pt x="403" y="1095"/>
                  </a:lnTo>
                  <a:cubicBezTo>
                    <a:pt x="403" y="1095"/>
                    <a:pt x="403" y="307"/>
                    <a:pt x="403" y="228"/>
                  </a:cubicBezTo>
                  <a:cubicBezTo>
                    <a:pt x="448" y="294"/>
                    <a:pt x="975" y="1095"/>
                    <a:pt x="975" y="1095"/>
                  </a:cubicBezTo>
                  <a:lnTo>
                    <a:pt x="1253" y="1095"/>
                  </a:lnTo>
                  <a:lnTo>
                    <a:pt x="1253" y="0"/>
                  </a:lnTo>
                  <a:lnTo>
                    <a:pt x="124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12" name="Freeform 20"/>
            <p:cNvSpPr>
              <a:spLocks noChangeArrowheads="1"/>
            </p:cNvSpPr>
            <p:nvPr/>
          </p:nvSpPr>
          <p:spPr bwMode="auto">
            <a:xfrm>
              <a:off x="6573838" y="4200525"/>
              <a:ext cx="266700" cy="287338"/>
            </a:xfrm>
            <a:custGeom>
              <a:avLst/>
              <a:gdLst>
                <a:gd name="T0" fmla="*/ 390 w 740"/>
                <a:gd name="T1" fmla="*/ 0 h 797"/>
                <a:gd name="T2" fmla="*/ 0 w 740"/>
                <a:gd name="T3" fmla="*/ 373 h 797"/>
                <a:gd name="T4" fmla="*/ 456 w 740"/>
                <a:gd name="T5" fmla="*/ 796 h 797"/>
                <a:gd name="T6" fmla="*/ 714 w 740"/>
                <a:gd name="T7" fmla="*/ 755 h 797"/>
                <a:gd name="T8" fmla="*/ 726 w 740"/>
                <a:gd name="T9" fmla="*/ 751 h 797"/>
                <a:gd name="T10" fmla="*/ 726 w 740"/>
                <a:gd name="T11" fmla="*/ 651 h 797"/>
                <a:gd name="T12" fmla="*/ 705 w 740"/>
                <a:gd name="T13" fmla="*/ 660 h 797"/>
                <a:gd name="T14" fmla="*/ 539 w 740"/>
                <a:gd name="T15" fmla="*/ 684 h 797"/>
                <a:gd name="T16" fmla="*/ 228 w 740"/>
                <a:gd name="T17" fmla="*/ 332 h 797"/>
                <a:gd name="T18" fmla="*/ 739 w 740"/>
                <a:gd name="T19" fmla="*/ 332 h 797"/>
                <a:gd name="T20" fmla="*/ 739 w 740"/>
                <a:gd name="T21" fmla="*/ 315 h 797"/>
                <a:gd name="T22" fmla="*/ 390 w 740"/>
                <a:gd name="T23" fmla="*/ 0 h 797"/>
                <a:gd name="T24" fmla="*/ 386 w 740"/>
                <a:gd name="T25" fmla="*/ 83 h 797"/>
                <a:gd name="T26" fmla="*/ 531 w 740"/>
                <a:gd name="T27" fmla="*/ 236 h 797"/>
                <a:gd name="T28" fmla="*/ 228 w 740"/>
                <a:gd name="T29" fmla="*/ 236 h 797"/>
                <a:gd name="T30" fmla="*/ 386 w 740"/>
                <a:gd name="T31" fmla="*/ 8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0" h="797">
                  <a:moveTo>
                    <a:pt x="390" y="0"/>
                  </a:moveTo>
                  <a:cubicBezTo>
                    <a:pt x="129" y="0"/>
                    <a:pt x="0" y="124"/>
                    <a:pt x="0" y="373"/>
                  </a:cubicBezTo>
                  <a:cubicBezTo>
                    <a:pt x="0" y="639"/>
                    <a:pt x="170" y="796"/>
                    <a:pt x="456" y="796"/>
                  </a:cubicBezTo>
                  <a:cubicBezTo>
                    <a:pt x="581" y="796"/>
                    <a:pt x="676" y="767"/>
                    <a:pt x="714" y="755"/>
                  </a:cubicBezTo>
                  <a:lnTo>
                    <a:pt x="726" y="751"/>
                  </a:lnTo>
                  <a:lnTo>
                    <a:pt x="726" y="651"/>
                  </a:lnTo>
                  <a:lnTo>
                    <a:pt x="705" y="660"/>
                  </a:lnTo>
                  <a:cubicBezTo>
                    <a:pt x="672" y="672"/>
                    <a:pt x="610" y="684"/>
                    <a:pt x="539" y="684"/>
                  </a:cubicBezTo>
                  <a:cubicBezTo>
                    <a:pt x="315" y="684"/>
                    <a:pt x="232" y="498"/>
                    <a:pt x="228" y="332"/>
                  </a:cubicBezTo>
                  <a:lnTo>
                    <a:pt x="739" y="332"/>
                  </a:lnTo>
                  <a:lnTo>
                    <a:pt x="739" y="315"/>
                  </a:lnTo>
                  <a:cubicBezTo>
                    <a:pt x="739" y="104"/>
                    <a:pt x="622" y="0"/>
                    <a:pt x="390" y="0"/>
                  </a:cubicBezTo>
                  <a:close/>
                  <a:moveTo>
                    <a:pt x="386" y="83"/>
                  </a:moveTo>
                  <a:cubicBezTo>
                    <a:pt x="498" y="83"/>
                    <a:pt x="527" y="162"/>
                    <a:pt x="531" y="236"/>
                  </a:cubicBezTo>
                  <a:lnTo>
                    <a:pt x="228" y="236"/>
                  </a:lnTo>
                  <a:cubicBezTo>
                    <a:pt x="232" y="187"/>
                    <a:pt x="270" y="83"/>
                    <a:pt x="386" y="8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13" name="Freeform 21"/>
            <p:cNvSpPr>
              <a:spLocks noChangeArrowheads="1"/>
            </p:cNvSpPr>
            <p:nvPr/>
          </p:nvSpPr>
          <p:spPr bwMode="auto">
            <a:xfrm>
              <a:off x="7204075" y="4121150"/>
              <a:ext cx="212725" cy="366713"/>
            </a:xfrm>
            <a:custGeom>
              <a:avLst/>
              <a:gdLst>
                <a:gd name="T0" fmla="*/ 141 w 590"/>
                <a:gd name="T1" fmla="*/ 237 h 1017"/>
                <a:gd name="T2" fmla="*/ 0 w 590"/>
                <a:gd name="T3" fmla="*/ 237 h 1017"/>
                <a:gd name="T4" fmla="*/ 0 w 590"/>
                <a:gd name="T5" fmla="*/ 328 h 1017"/>
                <a:gd name="T6" fmla="*/ 141 w 590"/>
                <a:gd name="T7" fmla="*/ 328 h 1017"/>
                <a:gd name="T8" fmla="*/ 141 w 590"/>
                <a:gd name="T9" fmla="*/ 797 h 1017"/>
                <a:gd name="T10" fmla="*/ 427 w 590"/>
                <a:gd name="T11" fmla="*/ 1016 h 1017"/>
                <a:gd name="T12" fmla="*/ 551 w 590"/>
                <a:gd name="T13" fmla="*/ 1004 h 1017"/>
                <a:gd name="T14" fmla="*/ 564 w 590"/>
                <a:gd name="T15" fmla="*/ 1004 h 1017"/>
                <a:gd name="T16" fmla="*/ 564 w 590"/>
                <a:gd name="T17" fmla="*/ 909 h 1017"/>
                <a:gd name="T18" fmla="*/ 547 w 590"/>
                <a:gd name="T19" fmla="*/ 913 h 1017"/>
                <a:gd name="T20" fmla="*/ 485 w 590"/>
                <a:gd name="T21" fmla="*/ 917 h 1017"/>
                <a:gd name="T22" fmla="*/ 352 w 590"/>
                <a:gd name="T23" fmla="*/ 772 h 1017"/>
                <a:gd name="T24" fmla="*/ 352 w 590"/>
                <a:gd name="T25" fmla="*/ 328 h 1017"/>
                <a:gd name="T26" fmla="*/ 589 w 590"/>
                <a:gd name="T27" fmla="*/ 328 h 1017"/>
                <a:gd name="T28" fmla="*/ 589 w 590"/>
                <a:gd name="T29" fmla="*/ 237 h 1017"/>
                <a:gd name="T30" fmla="*/ 352 w 590"/>
                <a:gd name="T31" fmla="*/ 237 h 1017"/>
                <a:gd name="T32" fmla="*/ 352 w 590"/>
                <a:gd name="T33" fmla="*/ 0 h 1017"/>
                <a:gd name="T34" fmla="*/ 141 w 590"/>
                <a:gd name="T35" fmla="*/ 0 h 1017"/>
                <a:gd name="T36" fmla="*/ 141 w 590"/>
                <a:gd name="T37" fmla="*/ 23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0" h="1017">
                  <a:moveTo>
                    <a:pt x="141" y="237"/>
                  </a:moveTo>
                  <a:lnTo>
                    <a:pt x="0" y="237"/>
                  </a:lnTo>
                  <a:lnTo>
                    <a:pt x="0" y="328"/>
                  </a:lnTo>
                  <a:lnTo>
                    <a:pt x="141" y="328"/>
                  </a:lnTo>
                  <a:lnTo>
                    <a:pt x="141" y="797"/>
                  </a:lnTo>
                  <a:cubicBezTo>
                    <a:pt x="141" y="1000"/>
                    <a:pt x="269" y="1016"/>
                    <a:pt x="427" y="1016"/>
                  </a:cubicBezTo>
                  <a:cubicBezTo>
                    <a:pt x="464" y="1016"/>
                    <a:pt x="506" y="1012"/>
                    <a:pt x="551" y="1004"/>
                  </a:cubicBezTo>
                  <a:lnTo>
                    <a:pt x="564" y="1004"/>
                  </a:lnTo>
                  <a:lnTo>
                    <a:pt x="564" y="909"/>
                  </a:lnTo>
                  <a:lnTo>
                    <a:pt x="547" y="913"/>
                  </a:lnTo>
                  <a:cubicBezTo>
                    <a:pt x="531" y="917"/>
                    <a:pt x="510" y="917"/>
                    <a:pt x="485" y="917"/>
                  </a:cubicBezTo>
                  <a:cubicBezTo>
                    <a:pt x="361" y="917"/>
                    <a:pt x="352" y="880"/>
                    <a:pt x="352" y="772"/>
                  </a:cubicBezTo>
                  <a:lnTo>
                    <a:pt x="352" y="328"/>
                  </a:lnTo>
                  <a:lnTo>
                    <a:pt x="589" y="328"/>
                  </a:lnTo>
                  <a:lnTo>
                    <a:pt x="589" y="237"/>
                  </a:lnTo>
                  <a:lnTo>
                    <a:pt x="352" y="237"/>
                  </a:lnTo>
                  <a:lnTo>
                    <a:pt x="352" y="0"/>
                  </a:lnTo>
                  <a:lnTo>
                    <a:pt x="141" y="0"/>
                  </a:lnTo>
                  <a:lnTo>
                    <a:pt x="141" y="23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14" name="Freeform 22"/>
            <p:cNvSpPr>
              <a:spLocks noChangeArrowheads="1"/>
            </p:cNvSpPr>
            <p:nvPr/>
          </p:nvSpPr>
          <p:spPr bwMode="auto">
            <a:xfrm>
              <a:off x="6850063" y="4206875"/>
              <a:ext cx="331787" cy="274638"/>
            </a:xfrm>
            <a:custGeom>
              <a:avLst/>
              <a:gdLst>
                <a:gd name="T0" fmla="*/ 705 w 921"/>
                <a:gd name="T1" fmla="*/ 248 h 764"/>
                <a:gd name="T2" fmla="*/ 920 w 921"/>
                <a:gd name="T3" fmla="*/ 0 h 764"/>
                <a:gd name="T4" fmla="*/ 701 w 921"/>
                <a:gd name="T5" fmla="*/ 0 h 764"/>
                <a:gd name="T6" fmla="*/ 497 w 921"/>
                <a:gd name="T7" fmla="*/ 236 h 764"/>
                <a:gd name="T8" fmla="*/ 319 w 921"/>
                <a:gd name="T9" fmla="*/ 0 h 764"/>
                <a:gd name="T10" fmla="*/ 0 w 921"/>
                <a:gd name="T11" fmla="*/ 0 h 764"/>
                <a:gd name="T12" fmla="*/ 0 w 921"/>
                <a:gd name="T13" fmla="*/ 62 h 764"/>
                <a:gd name="T14" fmla="*/ 12 w 921"/>
                <a:gd name="T15" fmla="*/ 62 h 764"/>
                <a:gd name="T16" fmla="*/ 211 w 921"/>
                <a:gd name="T17" fmla="*/ 178 h 764"/>
                <a:gd name="T18" fmla="*/ 344 w 921"/>
                <a:gd name="T19" fmla="*/ 352 h 764"/>
                <a:gd name="T20" fmla="*/ 128 w 921"/>
                <a:gd name="T21" fmla="*/ 601 h 764"/>
                <a:gd name="T22" fmla="*/ 348 w 921"/>
                <a:gd name="T23" fmla="*/ 601 h 764"/>
                <a:gd name="T24" fmla="*/ 443 w 921"/>
                <a:gd name="T25" fmla="*/ 489 h 764"/>
                <a:gd name="T26" fmla="*/ 651 w 921"/>
                <a:gd name="T27" fmla="*/ 763 h 764"/>
                <a:gd name="T28" fmla="*/ 900 w 921"/>
                <a:gd name="T29" fmla="*/ 763 h 764"/>
                <a:gd name="T30" fmla="*/ 506 w 921"/>
                <a:gd name="T31" fmla="*/ 248 h 764"/>
                <a:gd name="T32" fmla="*/ 705 w 921"/>
                <a:gd name="T33" fmla="*/ 248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764">
                  <a:moveTo>
                    <a:pt x="705" y="248"/>
                  </a:moveTo>
                  <a:lnTo>
                    <a:pt x="920" y="0"/>
                  </a:lnTo>
                  <a:lnTo>
                    <a:pt x="701" y="0"/>
                  </a:lnTo>
                  <a:lnTo>
                    <a:pt x="497" y="236"/>
                  </a:lnTo>
                  <a:lnTo>
                    <a:pt x="319" y="0"/>
                  </a:lnTo>
                  <a:lnTo>
                    <a:pt x="0" y="0"/>
                  </a:lnTo>
                  <a:lnTo>
                    <a:pt x="0" y="62"/>
                  </a:lnTo>
                  <a:lnTo>
                    <a:pt x="12" y="62"/>
                  </a:lnTo>
                  <a:cubicBezTo>
                    <a:pt x="120" y="70"/>
                    <a:pt x="145" y="87"/>
                    <a:pt x="211" y="178"/>
                  </a:cubicBezTo>
                  <a:lnTo>
                    <a:pt x="344" y="352"/>
                  </a:lnTo>
                  <a:lnTo>
                    <a:pt x="128" y="601"/>
                  </a:lnTo>
                  <a:lnTo>
                    <a:pt x="348" y="601"/>
                  </a:lnTo>
                  <a:lnTo>
                    <a:pt x="443" y="489"/>
                  </a:lnTo>
                  <a:lnTo>
                    <a:pt x="651" y="763"/>
                  </a:lnTo>
                  <a:lnTo>
                    <a:pt x="900" y="763"/>
                  </a:lnTo>
                  <a:lnTo>
                    <a:pt x="506" y="248"/>
                  </a:lnTo>
                  <a:lnTo>
                    <a:pt x="705"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sp>
          <p:nvSpPr>
            <p:cNvPr id="115" name="Freeform 23"/>
            <p:cNvSpPr>
              <a:spLocks noChangeArrowheads="1"/>
            </p:cNvSpPr>
            <p:nvPr/>
          </p:nvSpPr>
          <p:spPr bwMode="auto">
            <a:xfrm>
              <a:off x="7175500" y="4010025"/>
              <a:ext cx="176213" cy="111125"/>
            </a:xfrm>
            <a:custGeom>
              <a:avLst/>
              <a:gdLst>
                <a:gd name="T0" fmla="*/ 224 w 490"/>
                <a:gd name="T1" fmla="*/ 307 h 308"/>
                <a:gd name="T2" fmla="*/ 0 w 490"/>
                <a:gd name="T3" fmla="*/ 307 h 308"/>
                <a:gd name="T4" fmla="*/ 269 w 490"/>
                <a:gd name="T5" fmla="*/ 0 h 308"/>
                <a:gd name="T6" fmla="*/ 489 w 490"/>
                <a:gd name="T7" fmla="*/ 0 h 308"/>
                <a:gd name="T8" fmla="*/ 224 w 490"/>
                <a:gd name="T9" fmla="*/ 307 h 308"/>
              </a:gdLst>
              <a:ahLst/>
              <a:cxnLst>
                <a:cxn ang="0">
                  <a:pos x="T0" y="T1"/>
                </a:cxn>
                <a:cxn ang="0">
                  <a:pos x="T2" y="T3"/>
                </a:cxn>
                <a:cxn ang="0">
                  <a:pos x="T4" y="T5"/>
                </a:cxn>
                <a:cxn ang="0">
                  <a:pos x="T6" y="T7"/>
                </a:cxn>
                <a:cxn ang="0">
                  <a:pos x="T8" y="T9"/>
                </a:cxn>
              </a:cxnLst>
              <a:rect l="0" t="0" r="r" b="b"/>
              <a:pathLst>
                <a:path w="490" h="308">
                  <a:moveTo>
                    <a:pt x="224" y="307"/>
                  </a:moveTo>
                  <a:lnTo>
                    <a:pt x="0" y="307"/>
                  </a:lnTo>
                  <a:lnTo>
                    <a:pt x="269" y="0"/>
                  </a:lnTo>
                  <a:lnTo>
                    <a:pt x="489" y="0"/>
                  </a:lnTo>
                  <a:lnTo>
                    <a:pt x="224" y="30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141"/>
                </a:solidFill>
                <a:effectLst/>
                <a:uLnTx/>
                <a:uFillTx/>
                <a:latin typeface="Arial"/>
                <a:ea typeface="+mn-ea"/>
                <a:cs typeface="+mn-cs"/>
              </a:endParaRPr>
            </a:p>
          </p:txBody>
        </p:sp>
      </p:grpSp>
      <p:sp>
        <p:nvSpPr>
          <p:cNvPr id="38" name="TextBox 37"/>
          <p:cNvSpPr txBox="1"/>
          <p:nvPr userDrawn="1"/>
        </p:nvSpPr>
        <p:spPr>
          <a:xfrm>
            <a:off x="7048957" y="4911221"/>
            <a:ext cx="2055371" cy="215444"/>
          </a:xfrm>
          <a:prstGeom prst="rect">
            <a:avLst/>
          </a:prstGeom>
          <a:noFill/>
        </p:spPr>
        <p:txBody>
          <a:bodyPr wrap="non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14141">
                    <a:lumMod val="40000"/>
                    <a:lumOff val="60000"/>
                    <a:alpha val="50000"/>
                  </a:srgbClr>
                </a:solidFill>
                <a:effectLst/>
                <a:uLnTx/>
                <a:uFillTx/>
                <a:latin typeface="Arial"/>
                <a:ea typeface="+mn-ea"/>
                <a:cs typeface="+mn-cs"/>
              </a:rPr>
              <a:t>© Hitachi, Ltd. 2017. All Rights Reserved</a:t>
            </a:r>
          </a:p>
        </p:txBody>
      </p:sp>
    </p:spTree>
    <p:extLst>
      <p:ext uri="{BB962C8B-B14F-4D97-AF65-F5344CB8AC3E}">
        <p14:creationId xmlns:p14="http://schemas.microsoft.com/office/powerpoint/2010/main" val="4263790168"/>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 id="2147483861" r:id="rId32"/>
    <p:sldLayoutId id="2147483862" r:id="rId33"/>
    <p:sldLayoutId id="2147483863" r:id="rId34"/>
    <p:sldLayoutId id="2147483864" r:id="rId35"/>
    <p:sldLayoutId id="2147483865" r:id="rId36"/>
    <p:sldLayoutId id="2147483866" r:id="rId37"/>
    <p:sldLayoutId id="2147483867" r:id="rId38"/>
    <p:sldLayoutId id="2147483868" r:id="rId39"/>
    <p:sldLayoutId id="2147483869" r:id="rId40"/>
    <p:sldLayoutId id="2147483870" r:id="rId41"/>
    <p:sldLayoutId id="2147483871" r:id="rId42"/>
    <p:sldLayoutId id="2147483872" r:id="rId43"/>
    <p:sldLayoutId id="2147483873"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8" rtl="0" eaLnBrk="1" latinLnBrk="0" hangingPunct="1">
        <a:lnSpc>
          <a:spcPct val="85000"/>
        </a:lnSpc>
        <a:spcBef>
          <a:spcPct val="0"/>
        </a:spcBef>
        <a:buNone/>
        <a:defRPr lang="en-US" sz="2400" b="1" kern="1200" cap="none" dirty="0" smtClean="0">
          <a:solidFill>
            <a:schemeClr val="tx1"/>
          </a:solidFill>
          <a:latin typeface="+mj-lt"/>
          <a:ea typeface="+mj-ea"/>
          <a:cs typeface="+mj-cs"/>
        </a:defRPr>
      </a:lvl1pPr>
    </p:titleStyle>
    <p:bodyStyle>
      <a:lvl1pPr marL="280981" indent="-280981" algn="l" defTabSz="914378" rtl="0" eaLnBrk="1" latinLnBrk="0" hangingPunct="1">
        <a:lnSpc>
          <a:spcPct val="100000"/>
        </a:lnSpc>
        <a:spcBef>
          <a:spcPts val="1200"/>
        </a:spcBef>
        <a:spcAft>
          <a:spcPts val="600"/>
        </a:spcAft>
        <a:buClr>
          <a:schemeClr val="accent2"/>
        </a:buClr>
        <a:buFont typeface="Wingdings" charset="2"/>
        <a:buChar char="§"/>
        <a:defRPr lang="en-US" sz="2000" kern="1200" dirty="0" smtClean="0">
          <a:solidFill>
            <a:schemeClr val="tx1"/>
          </a:solidFill>
          <a:latin typeface="+mn-lt"/>
          <a:ea typeface="+mn-ea"/>
          <a:cs typeface="+mn-cs"/>
        </a:defRPr>
      </a:lvl1pPr>
      <a:lvl2pPr marL="574661" indent="-293681" algn="l" defTabSz="914378" rtl="0" eaLnBrk="1" latinLnBrk="0" hangingPunct="1">
        <a:lnSpc>
          <a:spcPct val="95000"/>
        </a:lnSpc>
        <a:spcBef>
          <a:spcPct val="20000"/>
        </a:spcBef>
        <a:spcAft>
          <a:spcPts val="800"/>
        </a:spcAft>
        <a:buFontTx/>
        <a:buChar char="‒"/>
        <a:defRPr lang="en-US" sz="1800" kern="1200" dirty="0" smtClean="0">
          <a:solidFill>
            <a:schemeClr val="tx1"/>
          </a:solidFill>
          <a:latin typeface="+mn-lt"/>
          <a:ea typeface="+mn-ea"/>
          <a:cs typeface="+mn-cs"/>
        </a:defRPr>
      </a:lvl2pPr>
      <a:lvl3pPr marL="855641" indent="-280981" algn="l" defTabSz="914378" rtl="0" eaLnBrk="1" latinLnBrk="0" hangingPunct="1">
        <a:lnSpc>
          <a:spcPct val="95000"/>
        </a:lnSpc>
        <a:spcBef>
          <a:spcPts val="0"/>
        </a:spcBef>
        <a:spcAft>
          <a:spcPts val="800"/>
        </a:spcAft>
        <a:buFontTx/>
        <a:buChar char="‒"/>
        <a:defRPr lang="en-US" sz="1600" kern="1200" dirty="0" smtClean="0">
          <a:solidFill>
            <a:schemeClr val="tx1"/>
          </a:solidFill>
          <a:latin typeface="+mn-lt"/>
          <a:ea typeface="+mn-ea"/>
          <a:cs typeface="+mn-cs"/>
        </a:defRPr>
      </a:lvl3pPr>
      <a:lvl4pPr marL="1090586" indent="-234944" algn="l" defTabSz="914378" rtl="0" eaLnBrk="1" latinLnBrk="0" hangingPunct="1">
        <a:lnSpc>
          <a:spcPct val="95000"/>
        </a:lnSpc>
        <a:spcBef>
          <a:spcPts val="0"/>
        </a:spcBef>
        <a:spcAft>
          <a:spcPts val="800"/>
        </a:spcAft>
        <a:buFontTx/>
        <a:buChar char="‒"/>
        <a:defRPr lang="en-US" sz="1400" kern="1200" dirty="0" smtClean="0">
          <a:solidFill>
            <a:schemeClr val="tx1"/>
          </a:solidFill>
          <a:latin typeface="+mn-lt"/>
          <a:ea typeface="+mn-ea"/>
          <a:cs typeface="+mn-cs"/>
        </a:defRPr>
      </a:lvl4pPr>
      <a:lvl5pPr marL="1312830" indent="-222245" algn="l" defTabSz="914378"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321" y="205981"/>
            <a:ext cx="8229362" cy="669131"/>
          </a:xfrm>
          <a:prstGeom prst="rect">
            <a:avLst/>
          </a:prstGeom>
        </p:spPr>
        <p:txBody>
          <a:bodyPr vert="horz" lIns="0" tIns="34290" rIns="68580" bIns="0" rtlCol="0" anchor="ctr">
            <a:normAutofit/>
          </a:bodyPr>
          <a:lstStyle/>
          <a:p>
            <a:r>
              <a:rPr lang="en-US" dirty="0"/>
              <a:t>Custom roadmaps</a:t>
            </a:r>
          </a:p>
        </p:txBody>
      </p:sp>
    </p:spTree>
    <p:extLst>
      <p:ext uri="{BB962C8B-B14F-4D97-AF65-F5344CB8AC3E}">
        <p14:creationId xmlns:p14="http://schemas.microsoft.com/office/powerpoint/2010/main" val="1120045410"/>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2.xml"/><Relationship Id="rId16" Type="http://schemas.openxmlformats.org/officeDocument/2006/relationships/image" Target="../media/image36.png"/><Relationship Id="rId20" Type="http://schemas.openxmlformats.org/officeDocument/2006/relationships/image" Target="../media/image40.emf"/><Relationship Id="rId29" Type="http://schemas.openxmlformats.org/officeDocument/2006/relationships/image" Target="../media/image49.png"/><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emf"/><Relationship Id="rId31" Type="http://schemas.openxmlformats.org/officeDocument/2006/relationships/image" Target="../media/image51.wmf"/><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jpeg"/><Relationship Id="rId27" Type="http://schemas.openxmlformats.org/officeDocument/2006/relationships/image" Target="../media/image47.png"/><Relationship Id="rId30" Type="http://schemas.openxmlformats.org/officeDocument/2006/relationships/image" Target="../media/image50.png"/></Relationships>
</file>

<file path=ppt/slides/_rels/slide20.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4.emf"/><Relationship Id="rId12"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95.png"/><Relationship Id="rId5" Type="http://schemas.openxmlformats.org/officeDocument/2006/relationships/image" Target="../media/image62.png"/><Relationship Id="rId10" Type="http://schemas.openxmlformats.org/officeDocument/2006/relationships/image" Target="../media/image94.png"/><Relationship Id="rId4" Type="http://schemas.openxmlformats.org/officeDocument/2006/relationships/image" Target="../media/image61.png"/><Relationship Id="rId9"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2.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09.svg"/><Relationship Id="rId3" Type="http://schemas.openxmlformats.org/officeDocument/2006/relationships/image" Target="../media/image100.png"/><Relationship Id="rId7" Type="http://schemas.openxmlformats.org/officeDocument/2006/relationships/image" Target="../media/image92.emf"/><Relationship Id="rId12" Type="http://schemas.openxmlformats.org/officeDocument/2006/relationships/image" Target="../media/image108.png"/><Relationship Id="rId2" Type="http://schemas.openxmlformats.org/officeDocument/2006/relationships/notesSlide" Target="../notesSlides/notesSlide18.xml"/><Relationship Id="rId16" Type="http://schemas.openxmlformats.org/officeDocument/2006/relationships/image" Target="../media/image112.emf"/><Relationship Id="rId1" Type="http://schemas.openxmlformats.org/officeDocument/2006/relationships/slideLayout" Target="../slideLayouts/slideLayout14.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emf"/><Relationship Id="rId1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01.emf"/><Relationship Id="rId9" Type="http://schemas.openxmlformats.org/officeDocument/2006/relationships/image" Target="../media/image105.png"/><Relationship Id="rId14" Type="http://schemas.openxmlformats.org/officeDocument/2006/relationships/image" Target="../media/image1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115.pn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2.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3.xml"/><Relationship Id="rId4"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57.png"/><Relationship Id="rId5" Type="http://schemas.openxmlformats.org/officeDocument/2006/relationships/diagramQuickStyle" Target="../diagrams/quickStyle1.xml"/><Relationship Id="rId10" Type="http://schemas.openxmlformats.org/officeDocument/2006/relationships/image" Target="../media/image56.png"/><Relationship Id="rId4" Type="http://schemas.openxmlformats.org/officeDocument/2006/relationships/diagramLayout" Target="../diagrams/layout1.xml"/><Relationship Id="rId9" Type="http://schemas.openxmlformats.org/officeDocument/2006/relationships/image" Target="../media/image5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emf"/><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emf"/><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203969A-9C99-104D-91D6-75D9BF94676C}"/>
              </a:ext>
            </a:extLst>
          </p:cNvPr>
          <p:cNvSpPr>
            <a:spLocks noGrp="1"/>
          </p:cNvSpPr>
          <p:nvPr>
            <p:ph type="subTitle" idx="1"/>
          </p:nvPr>
        </p:nvSpPr>
        <p:spPr>
          <a:xfrm>
            <a:off x="807734" y="3170478"/>
            <a:ext cx="7653702" cy="1231106"/>
          </a:xfrm>
        </p:spPr>
        <p:txBody>
          <a:bodyPr/>
          <a:lstStyle/>
          <a:p>
            <a:r>
              <a:rPr lang="en-US" sz="2000" dirty="0"/>
              <a:t>Pentaho Data Integration and Analytics Platform</a:t>
            </a:r>
          </a:p>
          <a:p>
            <a:endParaRPr lang="en-US" dirty="0"/>
          </a:p>
          <a:p>
            <a:endParaRPr lang="en-US" dirty="0"/>
          </a:p>
          <a:p>
            <a:endParaRPr lang="en-US" dirty="0"/>
          </a:p>
        </p:txBody>
      </p:sp>
      <p:sp>
        <p:nvSpPr>
          <p:cNvPr id="3" name="Title 2">
            <a:extLst>
              <a:ext uri="{FF2B5EF4-FFF2-40B4-BE49-F238E27FC236}">
                <a16:creationId xmlns:a16="http://schemas.microsoft.com/office/drawing/2014/main" id="{21862646-C3B0-B941-81ED-0F7E067FD2C7}"/>
              </a:ext>
            </a:extLst>
          </p:cNvPr>
          <p:cNvSpPr>
            <a:spLocks noGrp="1"/>
          </p:cNvSpPr>
          <p:nvPr>
            <p:ph type="ctrTitle"/>
          </p:nvPr>
        </p:nvSpPr>
        <p:spPr/>
        <p:txBody>
          <a:bodyPr/>
          <a:lstStyle/>
          <a:p>
            <a:r>
              <a:rPr lang="en-US" dirty="0"/>
              <a:t>Analytics by Hitachi </a:t>
            </a:r>
            <a:r>
              <a:rPr lang="en-US" dirty="0" err="1"/>
              <a:t>Vantara</a:t>
            </a:r>
            <a:endParaRPr lang="en-US" dirty="0"/>
          </a:p>
        </p:txBody>
      </p:sp>
    </p:spTree>
    <p:extLst>
      <p:ext uri="{BB962C8B-B14F-4D97-AF65-F5344CB8AC3E}">
        <p14:creationId xmlns:p14="http://schemas.microsoft.com/office/powerpoint/2010/main" val="83507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8243" y="34815"/>
            <a:ext cx="8584006" cy="888999"/>
          </a:xfrm>
        </p:spPr>
        <p:txBody>
          <a:bodyPr/>
          <a:lstStyle/>
          <a:p>
            <a:r>
              <a:rPr lang="en-US" dirty="0"/>
              <a:t>End to End Approach</a:t>
            </a:r>
          </a:p>
        </p:txBody>
      </p:sp>
      <p:grpSp>
        <p:nvGrpSpPr>
          <p:cNvPr id="2" name="Group 1">
            <a:extLst>
              <a:ext uri="{FF2B5EF4-FFF2-40B4-BE49-F238E27FC236}">
                <a16:creationId xmlns:a16="http://schemas.microsoft.com/office/drawing/2014/main" id="{3FB65F70-C472-4A16-A76B-3491E6447919}"/>
              </a:ext>
            </a:extLst>
          </p:cNvPr>
          <p:cNvGrpSpPr/>
          <p:nvPr/>
        </p:nvGrpSpPr>
        <p:grpSpPr>
          <a:xfrm>
            <a:off x="174567" y="942928"/>
            <a:ext cx="8894618" cy="3690186"/>
            <a:chOff x="963827" y="942928"/>
            <a:chExt cx="6924789" cy="3690186"/>
          </a:xfrm>
        </p:grpSpPr>
        <p:sp>
          <p:nvSpPr>
            <p:cNvPr id="159" name="Trapezoid 158"/>
            <p:cNvSpPr/>
            <p:nvPr/>
          </p:nvSpPr>
          <p:spPr>
            <a:xfrm>
              <a:off x="5381599" y="942928"/>
              <a:ext cx="1687003" cy="225895"/>
            </a:xfrm>
            <a:prstGeom prst="trapezoid">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dirty="0">
                <a:solidFill>
                  <a:srgbClr val="FFFFFF"/>
                </a:solidFill>
                <a:latin typeface="Arial"/>
              </a:endParaRPr>
            </a:p>
          </p:txBody>
        </p:sp>
        <p:sp>
          <p:nvSpPr>
            <p:cNvPr id="135" name="Trapezoid 134"/>
            <p:cNvSpPr/>
            <p:nvPr/>
          </p:nvSpPr>
          <p:spPr>
            <a:xfrm>
              <a:off x="963827" y="3718270"/>
              <a:ext cx="6886833" cy="302649"/>
            </a:xfrm>
            <a:prstGeom prst="trapezoid">
              <a:avLst>
                <a:gd name="adj" fmla="val 14439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dirty="0">
                <a:solidFill>
                  <a:srgbClr val="FFFFFF"/>
                </a:solidFill>
                <a:latin typeface="Arial"/>
              </a:endParaRPr>
            </a:p>
          </p:txBody>
        </p:sp>
        <p:sp>
          <p:nvSpPr>
            <p:cNvPr id="123" name="Rectangle 122"/>
            <p:cNvSpPr/>
            <p:nvPr/>
          </p:nvSpPr>
          <p:spPr>
            <a:xfrm>
              <a:off x="963828" y="4010633"/>
              <a:ext cx="6886832" cy="62248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defRPr/>
              </a:pPr>
              <a:endParaRPr lang="en-US" dirty="0">
                <a:solidFill>
                  <a:srgbClr val="FFFFFF"/>
                </a:solidFill>
                <a:latin typeface="Arial"/>
              </a:endParaRPr>
            </a:p>
          </p:txBody>
        </p:sp>
        <p:sp>
          <p:nvSpPr>
            <p:cNvPr id="126" name="TextBox 125"/>
            <p:cNvSpPr txBox="1"/>
            <p:nvPr/>
          </p:nvSpPr>
          <p:spPr>
            <a:xfrm>
              <a:off x="963827" y="4007670"/>
              <a:ext cx="6886833" cy="298777"/>
            </a:xfrm>
            <a:prstGeom prst="rect">
              <a:avLst/>
            </a:prstGeom>
            <a:noFill/>
          </p:spPr>
          <p:txBody>
            <a:bodyPr wrap="square" lIns="0" tIns="0" rIns="0" bIns="0" rtlCol="0">
              <a:noAutofit/>
            </a:bodyPr>
            <a:lstStyle/>
            <a:p>
              <a:pPr algn="ctr" defTabSz="685800">
                <a:defRPr/>
              </a:pPr>
              <a:r>
                <a:rPr lang="en-US" sz="1600" dirty="0">
                  <a:solidFill>
                    <a:srgbClr val="FFFFFF"/>
                  </a:solidFill>
                  <a:latin typeface="Calibri" charset="0"/>
                  <a:ea typeface="Calibri" charset="0"/>
                  <a:cs typeface="Calibri" charset="0"/>
                </a:rPr>
                <a:t>Managing and Automating the Pipeline</a:t>
              </a:r>
            </a:p>
          </p:txBody>
        </p:sp>
        <p:grpSp>
          <p:nvGrpSpPr>
            <p:cNvPr id="8" name="Group 7"/>
            <p:cNvGrpSpPr/>
            <p:nvPr/>
          </p:nvGrpSpPr>
          <p:grpSpPr>
            <a:xfrm>
              <a:off x="1022777" y="4315791"/>
              <a:ext cx="6865839" cy="246110"/>
              <a:chOff x="640826" y="4249886"/>
              <a:chExt cx="6865839" cy="246110"/>
            </a:xfrm>
          </p:grpSpPr>
          <p:sp>
            <p:nvSpPr>
              <p:cNvPr id="6" name="Rectangle 5"/>
              <p:cNvSpPr/>
              <p:nvPr/>
            </p:nvSpPr>
            <p:spPr>
              <a:xfrm>
                <a:off x="640826" y="4249886"/>
                <a:ext cx="1026027" cy="246110"/>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lnSpc>
                    <a:spcPct val="80000"/>
                  </a:lnSpc>
                  <a:defRPr/>
                </a:pPr>
                <a:r>
                  <a:rPr lang="en-US" sz="1100" dirty="0">
                    <a:solidFill>
                      <a:srgbClr val="FFFFFF"/>
                    </a:solidFill>
                    <a:latin typeface="Calibri" charset="0"/>
                    <a:ea typeface="Calibri" charset="0"/>
                    <a:cs typeface="Calibri" charset="0"/>
                  </a:rPr>
                  <a:t>Administration</a:t>
                </a:r>
              </a:p>
            </p:txBody>
          </p:sp>
          <p:sp>
            <p:nvSpPr>
              <p:cNvPr id="219" name="Rectangle 218"/>
              <p:cNvSpPr/>
              <p:nvPr/>
            </p:nvSpPr>
            <p:spPr>
              <a:xfrm>
                <a:off x="1659937" y="4249886"/>
                <a:ext cx="844495" cy="246110"/>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lnSpc>
                    <a:spcPct val="80000"/>
                  </a:lnSpc>
                  <a:defRPr/>
                </a:pPr>
                <a:r>
                  <a:rPr lang="en-US" sz="1100" dirty="0">
                    <a:solidFill>
                      <a:srgbClr val="FFFFFF"/>
                    </a:solidFill>
                    <a:latin typeface="Calibri" charset="0"/>
                    <a:ea typeface="Calibri" charset="0"/>
                    <a:cs typeface="Calibri" charset="0"/>
                  </a:rPr>
                  <a:t>Security</a:t>
                </a:r>
              </a:p>
            </p:txBody>
          </p:sp>
          <p:sp>
            <p:nvSpPr>
              <p:cNvPr id="220" name="Rectangle 219"/>
              <p:cNvSpPr/>
              <p:nvPr/>
            </p:nvSpPr>
            <p:spPr>
              <a:xfrm>
                <a:off x="2504432" y="4249886"/>
                <a:ext cx="1026027" cy="246110"/>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lnSpc>
                    <a:spcPct val="80000"/>
                  </a:lnSpc>
                  <a:defRPr/>
                </a:pPr>
                <a:r>
                  <a:rPr lang="en-US" sz="1100" dirty="0">
                    <a:solidFill>
                      <a:srgbClr val="FFFFFF"/>
                    </a:solidFill>
                    <a:latin typeface="Calibri" charset="0"/>
                    <a:ea typeface="Calibri" charset="0"/>
                    <a:cs typeface="Calibri" charset="0"/>
                  </a:rPr>
                  <a:t>Lifecycle</a:t>
                </a:r>
                <a:br>
                  <a:rPr lang="en-US" sz="1100" dirty="0">
                    <a:solidFill>
                      <a:srgbClr val="FFFFFF"/>
                    </a:solidFill>
                    <a:latin typeface="Calibri" charset="0"/>
                    <a:ea typeface="Calibri" charset="0"/>
                    <a:cs typeface="Calibri" charset="0"/>
                  </a:rPr>
                </a:br>
                <a:r>
                  <a:rPr lang="en-US" sz="1100" dirty="0">
                    <a:solidFill>
                      <a:srgbClr val="FFFFFF"/>
                    </a:solidFill>
                    <a:latin typeface="Calibri" charset="0"/>
                    <a:ea typeface="Calibri" charset="0"/>
                    <a:cs typeface="Calibri" charset="0"/>
                  </a:rPr>
                  <a:t>Management</a:t>
                </a:r>
              </a:p>
            </p:txBody>
          </p:sp>
          <p:sp>
            <p:nvSpPr>
              <p:cNvPr id="221" name="Rectangle 220"/>
              <p:cNvSpPr/>
              <p:nvPr/>
            </p:nvSpPr>
            <p:spPr>
              <a:xfrm>
                <a:off x="3530459" y="4249886"/>
                <a:ext cx="1026027" cy="246110"/>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lnSpc>
                    <a:spcPct val="80000"/>
                  </a:lnSpc>
                  <a:defRPr/>
                </a:pPr>
                <a:r>
                  <a:rPr lang="en-US" sz="1100" dirty="0">
                    <a:solidFill>
                      <a:srgbClr val="FFFFFF"/>
                    </a:solidFill>
                    <a:latin typeface="Calibri" charset="0"/>
                    <a:ea typeface="Calibri" charset="0"/>
                    <a:cs typeface="Calibri" charset="0"/>
                  </a:rPr>
                  <a:t>Data</a:t>
                </a:r>
                <a:br>
                  <a:rPr lang="en-US" sz="1100" dirty="0">
                    <a:solidFill>
                      <a:srgbClr val="FFFFFF"/>
                    </a:solidFill>
                    <a:latin typeface="Calibri" charset="0"/>
                    <a:ea typeface="Calibri" charset="0"/>
                    <a:cs typeface="Calibri" charset="0"/>
                  </a:rPr>
                </a:br>
                <a:r>
                  <a:rPr lang="en-US" sz="1100" dirty="0">
                    <a:solidFill>
                      <a:srgbClr val="FFFFFF"/>
                    </a:solidFill>
                    <a:latin typeface="Calibri" charset="0"/>
                    <a:ea typeface="Calibri" charset="0"/>
                    <a:cs typeface="Calibri" charset="0"/>
                  </a:rPr>
                  <a:t>Provenance</a:t>
                </a:r>
              </a:p>
            </p:txBody>
          </p:sp>
          <p:sp>
            <p:nvSpPr>
              <p:cNvPr id="222" name="Rectangle 221"/>
              <p:cNvSpPr/>
              <p:nvPr/>
            </p:nvSpPr>
            <p:spPr>
              <a:xfrm>
                <a:off x="4540010" y="4249886"/>
                <a:ext cx="1026027" cy="246110"/>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lnSpc>
                    <a:spcPct val="80000"/>
                  </a:lnSpc>
                  <a:defRPr/>
                </a:pPr>
                <a:r>
                  <a:rPr lang="en-US" sz="1100" dirty="0">
                    <a:solidFill>
                      <a:srgbClr val="FFFFFF"/>
                    </a:solidFill>
                    <a:latin typeface="Calibri" charset="0"/>
                    <a:ea typeface="Calibri" charset="0"/>
                    <a:cs typeface="Calibri" charset="0"/>
                  </a:rPr>
                  <a:t>Dynamic Data</a:t>
                </a:r>
                <a:br>
                  <a:rPr lang="en-US" sz="1100" dirty="0">
                    <a:solidFill>
                      <a:srgbClr val="FFFFFF"/>
                    </a:solidFill>
                    <a:latin typeface="Calibri" charset="0"/>
                    <a:ea typeface="Calibri" charset="0"/>
                    <a:cs typeface="Calibri" charset="0"/>
                  </a:rPr>
                </a:br>
                <a:r>
                  <a:rPr lang="en-US" sz="1100" dirty="0">
                    <a:solidFill>
                      <a:srgbClr val="FFFFFF"/>
                    </a:solidFill>
                    <a:latin typeface="Calibri" charset="0"/>
                    <a:ea typeface="Calibri" charset="0"/>
                    <a:cs typeface="Calibri" charset="0"/>
                  </a:rPr>
                  <a:t>Pipeline</a:t>
                </a:r>
              </a:p>
            </p:txBody>
          </p:sp>
          <p:sp>
            <p:nvSpPr>
              <p:cNvPr id="223" name="Rectangle 222"/>
              <p:cNvSpPr/>
              <p:nvPr/>
            </p:nvSpPr>
            <p:spPr>
              <a:xfrm>
                <a:off x="5580684" y="4249886"/>
                <a:ext cx="942238" cy="246110"/>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lnSpc>
                    <a:spcPct val="80000"/>
                  </a:lnSpc>
                  <a:defRPr/>
                </a:pPr>
                <a:r>
                  <a:rPr lang="en-US" sz="1100" dirty="0">
                    <a:solidFill>
                      <a:srgbClr val="FFFFFF"/>
                    </a:solidFill>
                    <a:latin typeface="Calibri" charset="0"/>
                    <a:ea typeface="Calibri" charset="0"/>
                    <a:cs typeface="Calibri" charset="0"/>
                  </a:rPr>
                  <a:t>Monitoring</a:t>
                </a:r>
              </a:p>
            </p:txBody>
          </p:sp>
          <p:sp>
            <p:nvSpPr>
              <p:cNvPr id="224" name="Rectangle 223"/>
              <p:cNvSpPr/>
              <p:nvPr/>
            </p:nvSpPr>
            <p:spPr>
              <a:xfrm>
                <a:off x="6480638" y="4249886"/>
                <a:ext cx="1026027" cy="246110"/>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800">
                  <a:lnSpc>
                    <a:spcPct val="80000"/>
                  </a:lnSpc>
                  <a:defRPr/>
                </a:pPr>
                <a:r>
                  <a:rPr lang="en-US" sz="1100" dirty="0">
                    <a:solidFill>
                      <a:srgbClr val="FFFFFF"/>
                    </a:solidFill>
                    <a:latin typeface="Calibri" charset="0"/>
                    <a:ea typeface="Calibri" charset="0"/>
                    <a:cs typeface="Calibri" charset="0"/>
                  </a:rPr>
                  <a:t>Automation</a:t>
                </a:r>
              </a:p>
            </p:txBody>
          </p:sp>
          <p:cxnSp>
            <p:nvCxnSpPr>
              <p:cNvPr id="217" name="Straight Connector 216"/>
              <p:cNvCxnSpPr/>
              <p:nvPr/>
            </p:nvCxnSpPr>
            <p:spPr>
              <a:xfrm flipV="1">
                <a:off x="1708271" y="4265776"/>
                <a:ext cx="0" cy="225159"/>
              </a:xfrm>
              <a:prstGeom prst="line">
                <a:avLst/>
              </a:prstGeom>
              <a:ln w="31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2494099" y="4265776"/>
                <a:ext cx="0" cy="225159"/>
              </a:xfrm>
              <a:prstGeom prst="line">
                <a:avLst/>
              </a:prstGeom>
              <a:ln w="31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3561202" y="4265776"/>
                <a:ext cx="0" cy="225159"/>
              </a:xfrm>
              <a:prstGeom prst="line">
                <a:avLst/>
              </a:prstGeom>
              <a:ln w="31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V="1">
                <a:off x="4513404" y="4265776"/>
                <a:ext cx="0" cy="225159"/>
              </a:xfrm>
              <a:prstGeom prst="line">
                <a:avLst/>
              </a:prstGeom>
              <a:ln w="31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5580750" y="4265776"/>
                <a:ext cx="0" cy="225159"/>
              </a:xfrm>
              <a:prstGeom prst="line">
                <a:avLst/>
              </a:prstGeom>
              <a:ln w="31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flipV="1">
                <a:off x="6522921" y="4265776"/>
                <a:ext cx="0" cy="225159"/>
              </a:xfrm>
              <a:prstGeom prst="line">
                <a:avLst/>
              </a:prstGeom>
              <a:ln w="31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390" y="1168176"/>
              <a:ext cx="6438299" cy="2693356"/>
            </a:xfrm>
            <a:prstGeom prst="rect">
              <a:avLst/>
            </a:prstGeom>
          </p:spPr>
        </p:pic>
        <p:cxnSp>
          <p:nvCxnSpPr>
            <p:cNvPr id="95" name="Straight Connector 94"/>
            <p:cNvCxnSpPr/>
            <p:nvPr/>
          </p:nvCxnSpPr>
          <p:spPr>
            <a:xfrm>
              <a:off x="3322128" y="1935048"/>
              <a:ext cx="942041"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6" name="Freeform 95"/>
            <p:cNvSpPr/>
            <p:nvPr/>
          </p:nvSpPr>
          <p:spPr>
            <a:xfrm>
              <a:off x="4221501" y="1870896"/>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cxnSp>
          <p:nvCxnSpPr>
            <p:cNvPr id="97" name="Straight Connector 96"/>
            <p:cNvCxnSpPr/>
            <p:nvPr/>
          </p:nvCxnSpPr>
          <p:spPr>
            <a:xfrm>
              <a:off x="6130979" y="2517784"/>
              <a:ext cx="404871"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8" name="Freeform 97"/>
            <p:cNvSpPr/>
            <p:nvPr/>
          </p:nvSpPr>
          <p:spPr>
            <a:xfrm>
              <a:off x="6482389" y="2453632"/>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cxnSp>
          <p:nvCxnSpPr>
            <p:cNvPr id="99" name="Straight Connector 98"/>
            <p:cNvCxnSpPr/>
            <p:nvPr/>
          </p:nvCxnSpPr>
          <p:spPr>
            <a:xfrm>
              <a:off x="6462068" y="1870896"/>
              <a:ext cx="846549" cy="4555"/>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00" name="Freeform 99"/>
            <p:cNvSpPr/>
            <p:nvPr/>
          </p:nvSpPr>
          <p:spPr>
            <a:xfrm>
              <a:off x="7260285" y="1806169"/>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sp>
          <p:nvSpPr>
            <p:cNvPr id="101" name="Freeform 100"/>
            <p:cNvSpPr/>
            <p:nvPr/>
          </p:nvSpPr>
          <p:spPr>
            <a:xfrm>
              <a:off x="3581506" y="2480520"/>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cxnSp>
          <p:nvCxnSpPr>
            <p:cNvPr id="102" name="Straight Connector 101"/>
            <p:cNvCxnSpPr/>
            <p:nvPr/>
          </p:nvCxnSpPr>
          <p:spPr>
            <a:xfrm>
              <a:off x="1577016" y="1823996"/>
              <a:ext cx="55678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03" name="Freeform 102"/>
            <p:cNvSpPr/>
            <p:nvPr/>
          </p:nvSpPr>
          <p:spPr>
            <a:xfrm>
              <a:off x="2102257" y="1747144"/>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sp>
          <p:nvSpPr>
            <p:cNvPr id="104" name="Freeform 103"/>
            <p:cNvSpPr/>
            <p:nvPr/>
          </p:nvSpPr>
          <p:spPr>
            <a:xfrm>
              <a:off x="2471472" y="3454344"/>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0565" y="1686537"/>
              <a:ext cx="488842" cy="448105"/>
            </a:xfrm>
            <a:prstGeom prst="rect">
              <a:avLst/>
            </a:prstGeom>
          </p:spPr>
        </p:pic>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66821" y="2694930"/>
              <a:ext cx="499966" cy="408655"/>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9618" y="3346810"/>
              <a:ext cx="281201" cy="369620"/>
            </a:xfrm>
            <a:prstGeom prst="rect">
              <a:avLst/>
            </a:prstGeom>
          </p:spPr>
        </p:pic>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71621" y="3128835"/>
              <a:ext cx="482897" cy="442780"/>
            </a:xfrm>
            <a:prstGeom prst="rect">
              <a:avLst/>
            </a:prstGeom>
          </p:spPr>
        </p:pic>
        <p:pic>
          <p:nvPicPr>
            <p:cNvPr id="109" name="Picture 10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3614" y="2418925"/>
              <a:ext cx="500625" cy="455250"/>
            </a:xfrm>
            <a:prstGeom prst="rect">
              <a:avLst/>
            </a:prstGeom>
          </p:spPr>
        </p:pic>
        <p:pic>
          <p:nvPicPr>
            <p:cNvPr id="110" name="Picture 10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1224" y="1694384"/>
              <a:ext cx="472397" cy="324054"/>
            </a:xfrm>
            <a:prstGeom prst="rect">
              <a:avLst/>
            </a:prstGeom>
          </p:spPr>
        </p:pic>
        <p:pic>
          <p:nvPicPr>
            <p:cNvPr id="111" name="Picture 1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5740" y="2734783"/>
              <a:ext cx="597480" cy="502814"/>
            </a:xfrm>
            <a:prstGeom prst="rect">
              <a:avLst/>
            </a:prstGeom>
          </p:spPr>
        </p:pic>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82688" y="2354142"/>
              <a:ext cx="547994" cy="379498"/>
            </a:xfrm>
            <a:prstGeom prst="rect">
              <a:avLst/>
            </a:prstGeom>
          </p:spPr>
        </p:pic>
        <p:pic>
          <p:nvPicPr>
            <p:cNvPr id="113" name="Picture 1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33148" y="1773312"/>
              <a:ext cx="278556" cy="365155"/>
            </a:xfrm>
            <a:prstGeom prst="rect">
              <a:avLst/>
            </a:prstGeom>
          </p:spPr>
        </p:pic>
        <p:sp>
          <p:nvSpPr>
            <p:cNvPr id="114" name="Rectangle 113"/>
            <p:cNvSpPr/>
            <p:nvPr/>
          </p:nvSpPr>
          <p:spPr>
            <a:xfrm>
              <a:off x="1746480" y="1198611"/>
              <a:ext cx="1625050" cy="190037"/>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85800">
                <a:lnSpc>
                  <a:spcPct val="90000"/>
                </a:lnSpc>
                <a:defRPr/>
              </a:pPr>
              <a:r>
                <a:rPr lang="en-US" sz="1100" b="1" dirty="0">
                  <a:solidFill>
                    <a:srgbClr val="009B9E"/>
                  </a:solidFill>
                  <a:latin typeface="Calibri" charset="0"/>
                  <a:ea typeface="Calibri" charset="0"/>
                  <a:cs typeface="Calibri" charset="0"/>
                </a:rPr>
                <a:t>Cleanse    Conform    Shape</a:t>
              </a:r>
            </a:p>
          </p:txBody>
        </p:sp>
        <p:sp>
          <p:nvSpPr>
            <p:cNvPr id="115" name="Rectangle 114"/>
            <p:cNvSpPr/>
            <p:nvPr/>
          </p:nvSpPr>
          <p:spPr>
            <a:xfrm>
              <a:off x="1988843" y="1352059"/>
              <a:ext cx="1094701" cy="181634"/>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85800">
                <a:lnSpc>
                  <a:spcPct val="90000"/>
                </a:lnSpc>
                <a:defRPr/>
              </a:pPr>
              <a:r>
                <a:rPr lang="en-US" sz="1100" b="1">
                  <a:solidFill>
                    <a:srgbClr val="009B9E"/>
                  </a:solidFill>
                  <a:latin typeface="Calibri" charset="0"/>
                  <a:ea typeface="Calibri" charset="0"/>
                  <a:cs typeface="Calibri" charset="0"/>
                </a:rPr>
                <a:t>Transform    Ingest</a:t>
              </a:r>
              <a:endParaRPr lang="en-US" sz="1100" b="1" dirty="0">
                <a:solidFill>
                  <a:srgbClr val="009B9E"/>
                </a:solidFill>
                <a:latin typeface="Calibri" charset="0"/>
                <a:ea typeface="Calibri" charset="0"/>
                <a:cs typeface="Calibri" charset="0"/>
              </a:endParaRPr>
            </a:p>
          </p:txBody>
        </p:sp>
        <p:sp>
          <p:nvSpPr>
            <p:cNvPr id="116" name="Rectangle 115"/>
            <p:cNvSpPr/>
            <p:nvPr/>
          </p:nvSpPr>
          <p:spPr>
            <a:xfrm>
              <a:off x="3613892" y="1198611"/>
              <a:ext cx="1612851" cy="18323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85800">
                <a:lnSpc>
                  <a:spcPct val="90000"/>
                </a:lnSpc>
                <a:defRPr/>
              </a:pPr>
              <a:r>
                <a:rPr lang="en-US" sz="1100" b="1" dirty="0">
                  <a:solidFill>
                    <a:srgbClr val="CC0000"/>
                  </a:solidFill>
                  <a:latin typeface="Calibri" charset="0"/>
                  <a:ea typeface="Calibri" charset="0"/>
                  <a:cs typeface="Calibri" charset="0"/>
                </a:rPr>
                <a:t>Refine   Virtualize   Blend</a:t>
              </a:r>
            </a:p>
          </p:txBody>
        </p:sp>
        <p:sp>
          <p:nvSpPr>
            <p:cNvPr id="117" name="Rectangle 116"/>
            <p:cNvSpPr/>
            <p:nvPr/>
          </p:nvSpPr>
          <p:spPr>
            <a:xfrm>
              <a:off x="3443660" y="1352059"/>
              <a:ext cx="1756059" cy="16362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85800">
                <a:lnSpc>
                  <a:spcPct val="90000"/>
                </a:lnSpc>
                <a:defRPr/>
              </a:pPr>
              <a:r>
                <a:rPr lang="en-US" sz="1100" b="1">
                  <a:solidFill>
                    <a:srgbClr val="CC0000"/>
                  </a:solidFill>
                  <a:latin typeface="Calibri" charset="0"/>
                  <a:ea typeface="Calibri" charset="0"/>
                  <a:cs typeface="Calibri" charset="0"/>
                </a:rPr>
                <a:t>Orchestrate  Prepare  Enrich</a:t>
              </a:r>
              <a:endParaRPr lang="en-US" sz="1100" b="1" dirty="0">
                <a:solidFill>
                  <a:srgbClr val="CC0000"/>
                </a:solidFill>
                <a:latin typeface="Calibri" charset="0"/>
                <a:ea typeface="Calibri" charset="0"/>
                <a:cs typeface="Calibri" charset="0"/>
              </a:endParaRPr>
            </a:p>
          </p:txBody>
        </p:sp>
        <p:sp>
          <p:nvSpPr>
            <p:cNvPr id="118" name="Rectangle 117"/>
            <p:cNvSpPr/>
            <p:nvPr/>
          </p:nvSpPr>
          <p:spPr>
            <a:xfrm>
              <a:off x="5435712" y="1198611"/>
              <a:ext cx="1542094" cy="181634"/>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85800">
                <a:lnSpc>
                  <a:spcPct val="90000"/>
                </a:lnSpc>
                <a:defRPr/>
              </a:pPr>
              <a:r>
                <a:rPr lang="en-US" sz="1100" b="1" dirty="0">
                  <a:solidFill>
                    <a:srgbClr val="7C0B2B"/>
                  </a:solidFill>
                  <a:latin typeface="Calibri" charset="0"/>
                  <a:ea typeface="Calibri" charset="0"/>
                  <a:cs typeface="Calibri" charset="0"/>
                </a:rPr>
                <a:t>Visualize    Build    Score</a:t>
              </a:r>
            </a:p>
          </p:txBody>
        </p:sp>
        <p:sp>
          <p:nvSpPr>
            <p:cNvPr id="119" name="Rectangle 118"/>
            <p:cNvSpPr/>
            <p:nvPr/>
          </p:nvSpPr>
          <p:spPr>
            <a:xfrm>
              <a:off x="5678297" y="1352059"/>
              <a:ext cx="1094701" cy="181634"/>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685800">
                <a:lnSpc>
                  <a:spcPct val="90000"/>
                </a:lnSpc>
                <a:defRPr/>
              </a:pPr>
              <a:r>
                <a:rPr lang="en-US" sz="1100" b="1" dirty="0">
                  <a:solidFill>
                    <a:srgbClr val="7C0B2B"/>
                  </a:solidFill>
                  <a:latin typeface="Calibri" charset="0"/>
                  <a:ea typeface="Calibri" charset="0"/>
                  <a:cs typeface="Calibri" charset="0"/>
                </a:rPr>
                <a:t>Analyze   Model</a:t>
              </a:r>
            </a:p>
          </p:txBody>
        </p:sp>
        <p:cxnSp>
          <p:nvCxnSpPr>
            <p:cNvPr id="120" name="Straight Connector 119"/>
            <p:cNvCxnSpPr/>
            <p:nvPr/>
          </p:nvCxnSpPr>
          <p:spPr>
            <a:xfrm>
              <a:off x="1649192" y="2383150"/>
              <a:ext cx="55678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2282702" y="2543006"/>
              <a:ext cx="669299"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443660" y="2543006"/>
              <a:ext cx="17321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2236178" y="2383151"/>
              <a:ext cx="0" cy="165521"/>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4567415" y="2224313"/>
              <a:ext cx="36166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107630" y="2224313"/>
              <a:ext cx="430320"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28" name="Freeform 127"/>
            <p:cNvSpPr/>
            <p:nvPr/>
          </p:nvSpPr>
          <p:spPr>
            <a:xfrm>
              <a:off x="3916839" y="3198994"/>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cxnSp>
          <p:nvCxnSpPr>
            <p:cNvPr id="129" name="Straight Connector 128"/>
            <p:cNvCxnSpPr/>
            <p:nvPr/>
          </p:nvCxnSpPr>
          <p:spPr>
            <a:xfrm>
              <a:off x="2996793" y="3454998"/>
              <a:ext cx="242263"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768371" y="3261481"/>
              <a:ext cx="17321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716326" y="3264942"/>
              <a:ext cx="0" cy="197394"/>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402695" y="3454998"/>
              <a:ext cx="31939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2954937" y="1935048"/>
              <a:ext cx="208804"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638427" y="3410755"/>
              <a:ext cx="38377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196908" y="3410755"/>
              <a:ext cx="38377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559281" y="2954780"/>
              <a:ext cx="0" cy="427327"/>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38" name="Freeform 137"/>
            <p:cNvSpPr/>
            <p:nvPr/>
          </p:nvSpPr>
          <p:spPr>
            <a:xfrm>
              <a:off x="5692774" y="2842597"/>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cxnSp>
          <p:nvCxnSpPr>
            <p:cNvPr id="139" name="Straight Connector 138"/>
            <p:cNvCxnSpPr/>
            <p:nvPr/>
          </p:nvCxnSpPr>
          <p:spPr>
            <a:xfrm>
              <a:off x="5561414" y="2908600"/>
              <a:ext cx="17321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5518292" y="1825638"/>
              <a:ext cx="0" cy="385102"/>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41" name="Freeform 140"/>
            <p:cNvSpPr/>
            <p:nvPr/>
          </p:nvSpPr>
          <p:spPr>
            <a:xfrm>
              <a:off x="5780785" y="1709725"/>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cxnSp>
          <p:nvCxnSpPr>
            <p:cNvPr id="142" name="Straight Connector 141"/>
            <p:cNvCxnSpPr/>
            <p:nvPr/>
          </p:nvCxnSpPr>
          <p:spPr>
            <a:xfrm>
              <a:off x="5519564" y="1773585"/>
              <a:ext cx="27325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6522922" y="3060943"/>
              <a:ext cx="17321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074503" y="3062504"/>
              <a:ext cx="0" cy="427327"/>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6864634" y="3060943"/>
              <a:ext cx="173217"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7075855" y="3516628"/>
              <a:ext cx="124983" cy="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48" name="Freeform 147"/>
            <p:cNvSpPr/>
            <p:nvPr/>
          </p:nvSpPr>
          <p:spPr>
            <a:xfrm>
              <a:off x="7161634" y="3451972"/>
              <a:ext cx="106922" cy="128306"/>
            </a:xfrm>
            <a:custGeom>
              <a:avLst/>
              <a:gdLst>
                <a:gd name="connsiteX0" fmla="*/ 0 w 127000"/>
                <a:gd name="connsiteY0" fmla="*/ 0 h 152400"/>
                <a:gd name="connsiteX1" fmla="*/ 127000 w 127000"/>
                <a:gd name="connsiteY1" fmla="*/ 76200 h 152400"/>
                <a:gd name="connsiteX2" fmla="*/ 3175 w 127000"/>
                <a:gd name="connsiteY2" fmla="*/ 152400 h 152400"/>
              </a:gdLst>
              <a:ahLst/>
              <a:cxnLst>
                <a:cxn ang="0">
                  <a:pos x="connsiteX0" y="connsiteY0"/>
                </a:cxn>
                <a:cxn ang="0">
                  <a:pos x="connsiteX1" y="connsiteY1"/>
                </a:cxn>
                <a:cxn ang="0">
                  <a:pos x="connsiteX2" y="connsiteY2"/>
                </a:cxn>
              </a:cxnLst>
              <a:rect l="l" t="t" r="r" b="b"/>
              <a:pathLst>
                <a:path w="127000" h="152400">
                  <a:moveTo>
                    <a:pt x="0" y="0"/>
                  </a:moveTo>
                  <a:lnTo>
                    <a:pt x="127000" y="76200"/>
                  </a:lnTo>
                  <a:lnTo>
                    <a:pt x="3175" y="152400"/>
                  </a:lnTo>
                </a:path>
              </a:pathLst>
            </a:custGeom>
            <a:noFill/>
            <a:ln w="158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srgbClr val="FFFFFF"/>
                </a:solidFill>
                <a:latin typeface="Arial"/>
              </a:endParaRPr>
            </a:p>
          </p:txBody>
        </p:sp>
        <p:cxnSp>
          <p:nvCxnSpPr>
            <p:cNvPr id="149" name="Straight Connector 148"/>
            <p:cNvCxnSpPr/>
            <p:nvPr/>
          </p:nvCxnSpPr>
          <p:spPr>
            <a:xfrm>
              <a:off x="2122096" y="3167211"/>
              <a:ext cx="0" cy="362920"/>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2173019" y="3518748"/>
              <a:ext cx="341967" cy="5524"/>
            </a:xfrm>
            <a:prstGeom prst="line">
              <a:avLst/>
            </a:prstGeom>
            <a:ln w="2857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52" name="Trapezoid 151"/>
            <p:cNvSpPr/>
            <p:nvPr/>
          </p:nvSpPr>
          <p:spPr>
            <a:xfrm>
              <a:off x="1746480" y="942928"/>
              <a:ext cx="1735279" cy="225895"/>
            </a:xfrm>
            <a:prstGeom prst="trapezoid">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dirty="0">
                <a:solidFill>
                  <a:srgbClr val="FFFFFF"/>
                </a:solidFill>
                <a:latin typeface="Arial"/>
              </a:endParaRPr>
            </a:p>
          </p:txBody>
        </p:sp>
        <p:sp>
          <p:nvSpPr>
            <p:cNvPr id="154" name="Trapezoid 153"/>
            <p:cNvSpPr/>
            <p:nvPr/>
          </p:nvSpPr>
          <p:spPr>
            <a:xfrm>
              <a:off x="3620613" y="942928"/>
              <a:ext cx="1687003" cy="225895"/>
            </a:xfrm>
            <a:prstGeom prst="trapezoid">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dirty="0">
                <a:solidFill>
                  <a:srgbClr val="FFFFFF"/>
                </a:solidFill>
                <a:latin typeface="Arial"/>
              </a:endParaRPr>
            </a:p>
          </p:txBody>
        </p:sp>
        <p:sp>
          <p:nvSpPr>
            <p:cNvPr id="156" name="TextBox 155"/>
            <p:cNvSpPr txBox="1"/>
            <p:nvPr/>
          </p:nvSpPr>
          <p:spPr>
            <a:xfrm>
              <a:off x="1833467" y="971908"/>
              <a:ext cx="1648293" cy="173323"/>
            </a:xfrm>
            <a:prstGeom prst="rect">
              <a:avLst/>
            </a:prstGeom>
            <a:noFill/>
          </p:spPr>
          <p:txBody>
            <a:bodyPr wrap="square" lIns="0" tIns="0" rIns="0" bIns="0" rtlCol="0" anchor="ctr" anchorCtr="0">
              <a:noAutofit/>
            </a:bodyPr>
            <a:lstStyle/>
            <a:p>
              <a:pPr algn="ctr" defTabSz="685800">
                <a:defRPr/>
              </a:pPr>
              <a:r>
                <a:rPr lang="en-US" b="1" spc="110" dirty="0">
                  <a:solidFill>
                    <a:srgbClr val="FFFFFF"/>
                  </a:solidFill>
                  <a:latin typeface="Calibri" charset="0"/>
                  <a:ea typeface="Calibri" charset="0"/>
                  <a:cs typeface="Calibri" charset="0"/>
                </a:rPr>
                <a:t>DATA ENGINEERING</a:t>
              </a:r>
            </a:p>
          </p:txBody>
        </p:sp>
        <p:sp>
          <p:nvSpPr>
            <p:cNvPr id="157" name="TextBox 156"/>
            <p:cNvSpPr txBox="1"/>
            <p:nvPr/>
          </p:nvSpPr>
          <p:spPr>
            <a:xfrm>
              <a:off x="3668345" y="971908"/>
              <a:ext cx="1623513" cy="173323"/>
            </a:xfrm>
            <a:prstGeom prst="rect">
              <a:avLst/>
            </a:prstGeom>
            <a:noFill/>
          </p:spPr>
          <p:txBody>
            <a:bodyPr wrap="square" lIns="0" tIns="0" rIns="0" bIns="0" rtlCol="0" anchor="ctr" anchorCtr="0">
              <a:noAutofit/>
            </a:bodyPr>
            <a:lstStyle/>
            <a:p>
              <a:pPr algn="ctr" defTabSz="685800">
                <a:defRPr/>
              </a:pPr>
              <a:r>
                <a:rPr lang="en-US" sz="1600" b="1" spc="110" dirty="0">
                  <a:solidFill>
                    <a:srgbClr val="FFFFFF"/>
                  </a:solidFill>
                  <a:latin typeface="Calibri" charset="0"/>
                  <a:ea typeface="Calibri" charset="0"/>
                  <a:cs typeface="Calibri" charset="0"/>
                </a:rPr>
                <a:t>DATA PREPARATION</a:t>
              </a:r>
            </a:p>
          </p:txBody>
        </p:sp>
        <p:sp>
          <p:nvSpPr>
            <p:cNvPr id="158" name="TextBox 157"/>
            <p:cNvSpPr txBox="1"/>
            <p:nvPr/>
          </p:nvSpPr>
          <p:spPr>
            <a:xfrm>
              <a:off x="5460910" y="971908"/>
              <a:ext cx="1623513" cy="173323"/>
            </a:xfrm>
            <a:prstGeom prst="rect">
              <a:avLst/>
            </a:prstGeom>
            <a:noFill/>
          </p:spPr>
          <p:txBody>
            <a:bodyPr wrap="square" lIns="0" tIns="0" rIns="0" bIns="0" rtlCol="0" anchor="ctr" anchorCtr="0">
              <a:noAutofit/>
            </a:bodyPr>
            <a:lstStyle/>
            <a:p>
              <a:pPr algn="ctr" defTabSz="685800">
                <a:defRPr/>
              </a:pPr>
              <a:r>
                <a:rPr lang="en-US" b="1" spc="110" dirty="0">
                  <a:solidFill>
                    <a:srgbClr val="FFFFFF"/>
                  </a:solidFill>
                  <a:latin typeface="Calibri" charset="0"/>
                  <a:ea typeface="Calibri" charset="0"/>
                  <a:cs typeface="Calibri" charset="0"/>
                </a:rPr>
                <a:t>ANALYTICS</a:t>
              </a:r>
            </a:p>
          </p:txBody>
        </p:sp>
      </p:grpSp>
    </p:spTree>
    <p:extLst>
      <p:ext uri="{BB962C8B-B14F-4D97-AF65-F5344CB8AC3E}">
        <p14:creationId xmlns:p14="http://schemas.microsoft.com/office/powerpoint/2010/main" val="60741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Introducing Pentaho</a:t>
            </a:r>
          </a:p>
        </p:txBody>
      </p:sp>
      <p:sp>
        <p:nvSpPr>
          <p:cNvPr id="6" name="Content Placeholder 5"/>
          <p:cNvSpPr>
            <a:spLocks noGrp="1"/>
          </p:cNvSpPr>
          <p:nvPr>
            <p:ph sz="quarter" idx="10"/>
          </p:nvPr>
        </p:nvSpPr>
        <p:spPr/>
        <p:txBody>
          <a:bodyPr/>
          <a:lstStyle/>
          <a:p>
            <a:r>
              <a:rPr lang="en-US" dirty="0"/>
              <a:t>Pentaho Overview</a:t>
            </a:r>
          </a:p>
        </p:txBody>
      </p:sp>
      <p:sp>
        <p:nvSpPr>
          <p:cNvPr id="7" name="Content Placeholder 2"/>
          <p:cNvSpPr txBox="1">
            <a:spLocks/>
          </p:cNvSpPr>
          <p:nvPr/>
        </p:nvSpPr>
        <p:spPr>
          <a:xfrm>
            <a:off x="1511301" y="1085850"/>
            <a:ext cx="6172200" cy="3200400"/>
          </a:xfrm>
          <a:prstGeom prst="rect">
            <a:avLst/>
          </a:prstGeom>
        </p:spPr>
        <p:txBody>
          <a:bodyPr vert="horz" lIns="68580" tIns="34290" rIns="68580" bIns="34290" rtlCol="0">
            <a:noAutofit/>
          </a:bodyPr>
          <a:lstStyle>
            <a:lvl1pPr marL="0" indent="0" algn="l" defTabSz="914400" rtl="0" eaLnBrk="1" latinLnBrk="0" hangingPunct="1">
              <a:spcBef>
                <a:spcPct val="20000"/>
              </a:spcBef>
              <a:buFont typeface="Arial" pitchFamily="34" charset="0"/>
              <a:buNone/>
              <a:defRPr sz="1900" b="1" i="0" kern="1200" cap="all">
                <a:solidFill>
                  <a:srgbClr val="000000"/>
                </a:solidFill>
                <a:latin typeface="Open Sans"/>
                <a:ea typeface="Open Sans Light" pitchFamily="34" charset="0"/>
                <a:cs typeface="Open Sans"/>
              </a:defRPr>
            </a:lvl1pPr>
            <a:lvl2pPr marL="742950" indent="-285750" algn="l" defTabSz="914400" rtl="0" eaLnBrk="1" latinLnBrk="0" hangingPunct="1">
              <a:spcBef>
                <a:spcPct val="20000"/>
              </a:spcBef>
              <a:buClr>
                <a:srgbClr val="0055B8"/>
              </a:buClr>
              <a:buSzPct val="75000"/>
              <a:buFont typeface="Open Sans Light"/>
              <a:buChar char="❯"/>
              <a:defRPr sz="2000" kern="1200">
                <a:solidFill>
                  <a:schemeClr val="tx1"/>
                </a:solidFill>
                <a:latin typeface="Open Sans Light" pitchFamily="34" charset="0"/>
                <a:ea typeface="Open Sans Light" pitchFamily="34" charset="0"/>
                <a:cs typeface="Open Sans Light" pitchFamily="34" charset="0"/>
              </a:defRPr>
            </a:lvl2pPr>
            <a:lvl3pPr marL="1143000" indent="-228600" algn="l" defTabSz="914400" rtl="0" eaLnBrk="1" latinLnBrk="0" hangingPunct="1">
              <a:spcBef>
                <a:spcPct val="20000"/>
              </a:spcBef>
              <a:buClr>
                <a:srgbClr val="0055B8"/>
              </a:buClr>
              <a:buSzPct val="75000"/>
              <a:buFont typeface="Open Sans Light"/>
              <a:buChar char="❯"/>
              <a:defRPr sz="2000" kern="1200">
                <a:solidFill>
                  <a:schemeClr val="tx1"/>
                </a:solidFill>
                <a:latin typeface="Open Sans Light" pitchFamily="34" charset="0"/>
                <a:ea typeface="Open Sans Light" pitchFamily="34" charset="0"/>
                <a:cs typeface="Open Sans Light" pitchFamily="34" charset="0"/>
              </a:defRPr>
            </a:lvl3pPr>
            <a:lvl4pPr marL="1600200" indent="-228600" algn="l" defTabSz="914400" rtl="0" eaLnBrk="1" latinLnBrk="0" hangingPunct="1">
              <a:spcBef>
                <a:spcPct val="20000"/>
              </a:spcBef>
              <a:buClr>
                <a:srgbClr val="0055B8"/>
              </a:buClr>
              <a:buSzPct val="75000"/>
              <a:buFont typeface="Open Sans Light"/>
              <a:buChar char="❯"/>
              <a:defRPr sz="2000" kern="1200">
                <a:solidFill>
                  <a:schemeClr val="tx1"/>
                </a:solidFill>
                <a:latin typeface="Open Sans Light" pitchFamily="34" charset="0"/>
                <a:ea typeface="Open Sans Light" pitchFamily="34" charset="0"/>
                <a:cs typeface="Open Sans Light" pitchFamily="34" charset="0"/>
              </a:defRPr>
            </a:lvl4pPr>
            <a:lvl5pPr marL="2057400" indent="-228600" algn="l" defTabSz="914400" rtl="0" eaLnBrk="1" latinLnBrk="0" hangingPunct="1">
              <a:spcBef>
                <a:spcPct val="20000"/>
              </a:spcBef>
              <a:buClr>
                <a:srgbClr val="0055B8"/>
              </a:buClr>
              <a:buSzPct val="75000"/>
              <a:buFont typeface="Open Sans Light"/>
              <a:buChar char="❯"/>
              <a:defRPr sz="2000" kern="1200">
                <a:solidFill>
                  <a:schemeClr val="tx1"/>
                </a:solidFill>
                <a:latin typeface="Open Sans Light" pitchFamily="34" charset="0"/>
                <a:ea typeface="Open Sans Light" pitchFamily="34" charset="0"/>
                <a:cs typeface="Open Sans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450"/>
              </a:spcAft>
            </a:pPr>
            <a:r>
              <a:rPr lang="en-US" sz="1800" cap="none" dirty="0">
                <a:latin typeface="Open Sans Light" pitchFamily="34" charset="0"/>
                <a:cs typeface="Open Sans Light" pitchFamily="34" charset="0"/>
              </a:rPr>
              <a:t>Pentaho BA Suite </a:t>
            </a:r>
            <a:r>
              <a:rPr lang="en-US" sz="1800" b="0" cap="none" dirty="0">
                <a:latin typeface="Open Sans Light" pitchFamily="34" charset="0"/>
                <a:cs typeface="Open Sans Light" pitchFamily="34" charset="0"/>
              </a:rPr>
              <a:t>consists of Data Integration (DI) and Business Analytics (BA) components</a:t>
            </a:r>
          </a:p>
          <a:p>
            <a:pPr>
              <a:spcAft>
                <a:spcPts val="450"/>
              </a:spcAft>
            </a:pPr>
            <a:endParaRPr lang="en-US" sz="1800" b="0" cap="none" dirty="0">
              <a:latin typeface="Open Sans Light" pitchFamily="34" charset="0"/>
              <a:cs typeface="Open Sans Light" pitchFamily="34" charset="0"/>
            </a:endParaRPr>
          </a:p>
          <a:p>
            <a:pPr marL="685783" lvl="1" indent="0">
              <a:spcAft>
                <a:spcPts val="450"/>
              </a:spcAft>
              <a:buNone/>
            </a:pPr>
            <a:r>
              <a:rPr lang="en-US" sz="1575" b="1" dirty="0"/>
              <a:t>DI Components </a:t>
            </a:r>
            <a:r>
              <a:rPr lang="en-US" sz="1575" dirty="0"/>
              <a:t>allow you to connect to and extract and prepare data from diverse data sources such as relational databases, </a:t>
            </a:r>
            <a:r>
              <a:rPr lang="en-US" sz="1575" dirty="0" err="1"/>
              <a:t>NoSQL</a:t>
            </a:r>
            <a:r>
              <a:rPr lang="en-US" sz="1575" dirty="0"/>
              <a:t> databases and </a:t>
            </a:r>
            <a:r>
              <a:rPr lang="en-US" sz="1575" dirty="0" err="1"/>
              <a:t>Hadoop</a:t>
            </a:r>
            <a:r>
              <a:rPr lang="en-US" sz="1575" dirty="0"/>
              <a:t>.</a:t>
            </a:r>
          </a:p>
          <a:p>
            <a:pPr marL="685783" lvl="1" indent="0">
              <a:spcAft>
                <a:spcPts val="450"/>
              </a:spcAft>
              <a:buNone/>
            </a:pPr>
            <a:endParaRPr lang="en-US" sz="1575" dirty="0"/>
          </a:p>
          <a:p>
            <a:pPr marL="685783" lvl="1" indent="0">
              <a:spcAft>
                <a:spcPts val="450"/>
              </a:spcAft>
              <a:buNone/>
            </a:pPr>
            <a:r>
              <a:rPr lang="en-US" sz="1575" b="1" dirty="0"/>
              <a:t>BA Components </a:t>
            </a:r>
            <a:r>
              <a:rPr lang="en-US" sz="1575" dirty="0"/>
              <a:t>help you design metadata model, create reports and dashboards, and analyze your data.</a:t>
            </a:r>
          </a:p>
        </p:txBody>
      </p:sp>
      <p:pic>
        <p:nvPicPr>
          <p:cNvPr id="8" name="Picture 7" descr="DI-icon.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57350" y="2230938"/>
            <a:ext cx="458668" cy="455112"/>
          </a:xfrm>
          <a:prstGeom prst="rect">
            <a:avLst/>
          </a:prstGeom>
        </p:spPr>
      </p:pic>
      <p:pic>
        <p:nvPicPr>
          <p:cNvPr id="9" name="Picture 8" descr="BD-icon.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67022" y="3370299"/>
            <a:ext cx="439325" cy="442840"/>
          </a:xfrm>
          <a:prstGeom prst="rect">
            <a:avLst/>
          </a:prstGeom>
        </p:spPr>
      </p:pic>
    </p:spTree>
    <p:extLst>
      <p:ext uri="{BB962C8B-B14F-4D97-AF65-F5344CB8AC3E}">
        <p14:creationId xmlns:p14="http://schemas.microsoft.com/office/powerpoint/2010/main" val="239407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What Is Pentaho Data Integration?</a:t>
            </a:r>
          </a:p>
        </p:txBody>
      </p:sp>
      <p:sp>
        <p:nvSpPr>
          <p:cNvPr id="3" name="Content Placeholder 2"/>
          <p:cNvSpPr>
            <a:spLocks noGrp="1"/>
          </p:cNvSpPr>
          <p:nvPr>
            <p:ph idx="1"/>
          </p:nvPr>
        </p:nvSpPr>
        <p:spPr>
          <a:xfrm>
            <a:off x="3272972" y="1772158"/>
            <a:ext cx="2881440" cy="830997"/>
          </a:xfrm>
        </p:spPr>
        <p:txBody>
          <a:bodyPr/>
          <a:lstStyle/>
          <a:p>
            <a:pPr marL="0" indent="0" defTabSz="457189">
              <a:spcBef>
                <a:spcPts val="600"/>
              </a:spcBef>
              <a:spcAft>
                <a:spcPts val="300"/>
              </a:spcAft>
              <a:buNone/>
              <a:defRPr/>
            </a:pPr>
            <a:r>
              <a:rPr lang="en-US" sz="4800" dirty="0">
                <a:latin typeface="+mj-lt"/>
                <a:cs typeface="Arial"/>
              </a:rPr>
              <a:t>Graphical</a:t>
            </a:r>
            <a:r>
              <a:rPr lang="en-US" sz="4400" dirty="0">
                <a:latin typeface="+mj-lt"/>
                <a:cs typeface="Arial"/>
              </a:rPr>
              <a:t> </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47123" b="9644"/>
          <a:stretch/>
        </p:blipFill>
        <p:spPr>
          <a:xfrm>
            <a:off x="2" y="1227467"/>
            <a:ext cx="2881440" cy="3913631"/>
          </a:xfrm>
          <a:prstGeom prst="rect">
            <a:avLst/>
          </a:prstGeom>
        </p:spPr>
      </p:pic>
      <p:sp>
        <p:nvSpPr>
          <p:cNvPr id="8" name="Content Placeholder 3"/>
          <p:cNvSpPr txBox="1">
            <a:spLocks/>
          </p:cNvSpPr>
          <p:nvPr/>
        </p:nvSpPr>
        <p:spPr>
          <a:xfrm>
            <a:off x="263526" y="440466"/>
            <a:ext cx="6521450" cy="338554"/>
          </a:xfrm>
          <a:prstGeom prst="rect">
            <a:avLst/>
          </a:prstGeom>
        </p:spPr>
        <p:txBody>
          <a:bodyPr/>
          <a:lstStyle>
            <a:lvl1pPr marL="280988" indent="-280988" algn="l" defTabSz="914400" rtl="0" eaLnBrk="1" latinLnBrk="0" hangingPunct="1">
              <a:lnSpc>
                <a:spcPct val="100000"/>
              </a:lnSpc>
              <a:spcBef>
                <a:spcPts val="1200"/>
              </a:spcBef>
              <a:spcAft>
                <a:spcPts val="600"/>
              </a:spcAft>
              <a:buClr>
                <a:schemeClr val="accent5"/>
              </a:buClr>
              <a:buFont typeface="Wingdings" charset="2"/>
              <a:buChar char="§"/>
              <a:defRPr lang="en-US" sz="2200" kern="1200" dirty="0" smtClean="0">
                <a:solidFill>
                  <a:schemeClr val="tx1"/>
                </a:solidFill>
                <a:latin typeface="+mn-lt"/>
                <a:ea typeface="+mn-ea"/>
                <a:cs typeface="+mn-cs"/>
              </a:defRPr>
            </a:lvl1pPr>
            <a:lvl2pPr marL="574675" indent="-293688" algn="l" defTabSz="914400" rtl="0" eaLnBrk="1" latinLnBrk="0" hangingPunct="1">
              <a:lnSpc>
                <a:spcPct val="95000"/>
              </a:lnSpc>
              <a:spcBef>
                <a:spcPct val="20000"/>
              </a:spcBef>
              <a:spcAft>
                <a:spcPts val="800"/>
              </a:spcAft>
              <a:buFontTx/>
              <a:buChar char="‒"/>
              <a:defRPr lang="en-US" sz="2000" kern="1200" dirty="0" smtClean="0">
                <a:solidFill>
                  <a:schemeClr val="tx1"/>
                </a:solidFill>
                <a:latin typeface="+mn-lt"/>
                <a:ea typeface="+mn-ea"/>
                <a:cs typeface="+mn-cs"/>
              </a:defRPr>
            </a:lvl2pPr>
            <a:lvl3pPr marL="855663" indent="-280988"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3pPr>
            <a:lvl4pPr marL="1090613" indent="-234950" algn="l" defTabSz="914400" rtl="0" eaLnBrk="1" latinLnBrk="0" hangingPunct="1">
              <a:lnSpc>
                <a:spcPct val="95000"/>
              </a:lnSpc>
              <a:spcBef>
                <a:spcPts val="0"/>
              </a:spcBef>
              <a:spcAft>
                <a:spcPts val="800"/>
              </a:spcAft>
              <a:buFontTx/>
              <a:buChar char="‒"/>
              <a:defRPr lang="en-US" sz="1800" kern="1200" dirty="0" smtClean="0">
                <a:solidFill>
                  <a:schemeClr val="tx1"/>
                </a:solidFill>
                <a:latin typeface="+mn-lt"/>
                <a:ea typeface="+mn-ea"/>
                <a:cs typeface="+mn-cs"/>
              </a:defRPr>
            </a:lvl4pPr>
            <a:lvl5pPr marL="1312863" indent="-222250" algn="l" defTabSz="914400" rtl="0" eaLnBrk="1" latinLnBrk="0" hangingPunct="1">
              <a:lnSpc>
                <a:spcPct val="95000"/>
              </a:lnSpc>
              <a:spcBef>
                <a:spcPts val="0"/>
              </a:spcBef>
              <a:spcAft>
                <a:spcPts val="800"/>
              </a:spcAft>
              <a:buFontTx/>
              <a:buChar char="‒"/>
              <a:defRPr lang="en-US" sz="18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2" name="TextBox 1">
            <a:extLst>
              <a:ext uri="{FF2B5EF4-FFF2-40B4-BE49-F238E27FC236}">
                <a16:creationId xmlns:a16="http://schemas.microsoft.com/office/drawing/2014/main" id="{6FC864B3-0D47-4CF5-81AC-D05935AE0474}"/>
              </a:ext>
            </a:extLst>
          </p:cNvPr>
          <p:cNvSpPr txBox="1"/>
          <p:nvPr/>
        </p:nvSpPr>
        <p:spPr>
          <a:xfrm>
            <a:off x="3302002" y="2686991"/>
            <a:ext cx="3591625" cy="1107996"/>
          </a:xfrm>
          <a:prstGeom prst="rect">
            <a:avLst/>
          </a:prstGeom>
          <a:noFill/>
        </p:spPr>
        <p:txBody>
          <a:bodyPr wrap="square" rtlCol="0">
            <a:spAutoFit/>
          </a:bodyPr>
          <a:lstStyle/>
          <a:p>
            <a:r>
              <a:rPr lang="en-US" sz="4800" dirty="0">
                <a:cs typeface="Arial"/>
              </a:rPr>
              <a:t>Scalable</a:t>
            </a:r>
          </a:p>
          <a:p>
            <a:endParaRPr lang="en-US" dirty="0"/>
          </a:p>
        </p:txBody>
      </p:sp>
      <p:sp>
        <p:nvSpPr>
          <p:cNvPr id="4" name="TextBox 3">
            <a:extLst>
              <a:ext uri="{FF2B5EF4-FFF2-40B4-BE49-F238E27FC236}">
                <a16:creationId xmlns:a16="http://schemas.microsoft.com/office/drawing/2014/main" id="{68960A53-EB8D-47BA-BF06-E405B014C595}"/>
              </a:ext>
            </a:extLst>
          </p:cNvPr>
          <p:cNvSpPr txBox="1"/>
          <p:nvPr/>
        </p:nvSpPr>
        <p:spPr>
          <a:xfrm>
            <a:off x="3309257" y="3625331"/>
            <a:ext cx="4093029" cy="830997"/>
          </a:xfrm>
          <a:prstGeom prst="rect">
            <a:avLst/>
          </a:prstGeom>
          <a:noFill/>
        </p:spPr>
        <p:txBody>
          <a:bodyPr wrap="square" rtlCol="0">
            <a:spAutoFit/>
          </a:bodyPr>
          <a:lstStyle/>
          <a:p>
            <a:pPr defTabSz="457189">
              <a:spcBef>
                <a:spcPts val="600"/>
              </a:spcBef>
              <a:spcAft>
                <a:spcPts val="300"/>
              </a:spcAft>
              <a:defRPr/>
            </a:pPr>
            <a:r>
              <a:rPr lang="en-US" sz="4800" dirty="0"/>
              <a:t>Embeddable</a:t>
            </a:r>
            <a:endParaRPr lang="en-US" sz="4800" dirty="0">
              <a:cs typeface="Arial"/>
            </a:endParaRPr>
          </a:p>
        </p:txBody>
      </p:sp>
      <p:sp>
        <p:nvSpPr>
          <p:cNvPr id="10" name="Content Placeholder 9">
            <a:extLst>
              <a:ext uri="{FF2B5EF4-FFF2-40B4-BE49-F238E27FC236}">
                <a16:creationId xmlns:a16="http://schemas.microsoft.com/office/drawing/2014/main" id="{EF9F11FA-D442-4CB7-AD6F-D58F58950ECE}"/>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156656932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A299E-6442-439F-A58B-173EAADB2C16}"/>
              </a:ext>
            </a:extLst>
          </p:cNvPr>
          <p:cNvSpPr>
            <a:spLocks noGrp="1"/>
          </p:cNvSpPr>
          <p:nvPr>
            <p:ph type="ctrTitle"/>
          </p:nvPr>
        </p:nvSpPr>
        <p:spPr/>
        <p:txBody>
          <a:bodyPr/>
          <a:lstStyle/>
          <a:p>
            <a:r>
              <a:rPr lang="en-US" dirty="0"/>
              <a:t>Pentaho Data Integration General Overview</a:t>
            </a:r>
          </a:p>
        </p:txBody>
      </p:sp>
    </p:spTree>
    <p:extLst>
      <p:ext uri="{BB962C8B-B14F-4D97-AF65-F5344CB8AC3E}">
        <p14:creationId xmlns:p14="http://schemas.microsoft.com/office/powerpoint/2010/main" val="370914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Data Onboarding</a:t>
            </a:r>
          </a:p>
        </p:txBody>
      </p:sp>
      <p:grpSp>
        <p:nvGrpSpPr>
          <p:cNvPr id="26" name="Group 25"/>
          <p:cNvGrpSpPr/>
          <p:nvPr/>
        </p:nvGrpSpPr>
        <p:grpSpPr>
          <a:xfrm>
            <a:off x="3473541" y="1717144"/>
            <a:ext cx="1501752" cy="305502"/>
            <a:chOff x="4742139" y="3189778"/>
            <a:chExt cx="1501752" cy="305502"/>
          </a:xfrm>
        </p:grpSpPr>
        <p:sp>
          <p:nvSpPr>
            <p:cNvPr id="28" name="Rounded Rectangle 27"/>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TextBox 28"/>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30" name="Group 29"/>
          <p:cNvGrpSpPr/>
          <p:nvPr/>
        </p:nvGrpSpPr>
        <p:grpSpPr>
          <a:xfrm>
            <a:off x="3544154" y="1788877"/>
            <a:ext cx="1501752" cy="305502"/>
            <a:chOff x="4742139" y="3189778"/>
            <a:chExt cx="1501752" cy="305502"/>
          </a:xfrm>
        </p:grpSpPr>
        <p:sp>
          <p:nvSpPr>
            <p:cNvPr id="31" name="Rounded Rectangle 30"/>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TextBox 32"/>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34" name="Group 33"/>
          <p:cNvGrpSpPr/>
          <p:nvPr/>
        </p:nvGrpSpPr>
        <p:grpSpPr>
          <a:xfrm>
            <a:off x="3614767" y="1860610"/>
            <a:ext cx="1501752" cy="305502"/>
            <a:chOff x="4742139" y="3189778"/>
            <a:chExt cx="1501752" cy="305502"/>
          </a:xfrm>
        </p:grpSpPr>
        <p:sp>
          <p:nvSpPr>
            <p:cNvPr id="35" name="Rounded Rectangle 34"/>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TextBox 35"/>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37" name="Group 36"/>
          <p:cNvGrpSpPr/>
          <p:nvPr/>
        </p:nvGrpSpPr>
        <p:grpSpPr>
          <a:xfrm>
            <a:off x="3685380" y="1932343"/>
            <a:ext cx="1501752" cy="305502"/>
            <a:chOff x="4742139" y="3189778"/>
            <a:chExt cx="1501752" cy="305502"/>
          </a:xfrm>
        </p:grpSpPr>
        <p:sp>
          <p:nvSpPr>
            <p:cNvPr id="38" name="Rounded Rectangle 37"/>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TextBox 38"/>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41" name="Group 40"/>
          <p:cNvGrpSpPr/>
          <p:nvPr/>
        </p:nvGrpSpPr>
        <p:grpSpPr>
          <a:xfrm>
            <a:off x="3755993" y="2004076"/>
            <a:ext cx="1501752" cy="305502"/>
            <a:chOff x="4742139" y="3189778"/>
            <a:chExt cx="1501752" cy="305502"/>
          </a:xfrm>
        </p:grpSpPr>
        <p:sp>
          <p:nvSpPr>
            <p:cNvPr id="44" name="Rounded Rectangle 43"/>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TextBox 44"/>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46" name="Group 45"/>
          <p:cNvGrpSpPr/>
          <p:nvPr/>
        </p:nvGrpSpPr>
        <p:grpSpPr>
          <a:xfrm>
            <a:off x="3826606" y="2075809"/>
            <a:ext cx="1501752" cy="305502"/>
            <a:chOff x="4742139" y="3189778"/>
            <a:chExt cx="1501752" cy="305502"/>
          </a:xfrm>
        </p:grpSpPr>
        <p:sp>
          <p:nvSpPr>
            <p:cNvPr id="47" name="Rounded Rectangle 46"/>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TextBox 47"/>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49" name="Group 48"/>
          <p:cNvGrpSpPr/>
          <p:nvPr/>
        </p:nvGrpSpPr>
        <p:grpSpPr>
          <a:xfrm>
            <a:off x="3897219" y="2147542"/>
            <a:ext cx="1501752" cy="305502"/>
            <a:chOff x="4742139" y="3189778"/>
            <a:chExt cx="1501752" cy="305502"/>
          </a:xfrm>
        </p:grpSpPr>
        <p:sp>
          <p:nvSpPr>
            <p:cNvPr id="50" name="Rounded Rectangle 49"/>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TextBox 50"/>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52" name="Group 51"/>
          <p:cNvGrpSpPr/>
          <p:nvPr/>
        </p:nvGrpSpPr>
        <p:grpSpPr>
          <a:xfrm>
            <a:off x="3967832" y="2219275"/>
            <a:ext cx="1501752" cy="305502"/>
            <a:chOff x="4742139" y="3189778"/>
            <a:chExt cx="1501752" cy="305502"/>
          </a:xfrm>
        </p:grpSpPr>
        <p:sp>
          <p:nvSpPr>
            <p:cNvPr id="53" name="Rounded Rectangle 52"/>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4" name="TextBox 53"/>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55" name="Group 54"/>
          <p:cNvGrpSpPr/>
          <p:nvPr/>
        </p:nvGrpSpPr>
        <p:grpSpPr>
          <a:xfrm>
            <a:off x="4038445" y="2291008"/>
            <a:ext cx="1501752" cy="305502"/>
            <a:chOff x="4742139" y="3189778"/>
            <a:chExt cx="1501752" cy="305502"/>
          </a:xfrm>
        </p:grpSpPr>
        <p:sp>
          <p:nvSpPr>
            <p:cNvPr id="56" name="Rounded Rectangle 55"/>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 name="TextBox 56"/>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58" name="Group 57"/>
          <p:cNvGrpSpPr/>
          <p:nvPr/>
        </p:nvGrpSpPr>
        <p:grpSpPr>
          <a:xfrm>
            <a:off x="4109058" y="2362741"/>
            <a:ext cx="1501752" cy="305502"/>
            <a:chOff x="4742139" y="3189778"/>
            <a:chExt cx="1501752" cy="305502"/>
          </a:xfrm>
        </p:grpSpPr>
        <p:sp>
          <p:nvSpPr>
            <p:cNvPr id="59" name="Rounded Rectangle 58"/>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TextBox 59"/>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61" name="Group 60"/>
          <p:cNvGrpSpPr/>
          <p:nvPr/>
        </p:nvGrpSpPr>
        <p:grpSpPr>
          <a:xfrm>
            <a:off x="301952" y="2637159"/>
            <a:ext cx="798117" cy="638494"/>
            <a:chOff x="1726688" y="3180363"/>
            <a:chExt cx="798117" cy="638494"/>
          </a:xfrm>
        </p:grpSpPr>
        <p:sp>
          <p:nvSpPr>
            <p:cNvPr id="62" name="Rectangle 61"/>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 name="Rounded Rectangle 62"/>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4" name="Picture 63"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65" name="Group 64"/>
          <p:cNvGrpSpPr/>
          <p:nvPr/>
        </p:nvGrpSpPr>
        <p:grpSpPr>
          <a:xfrm>
            <a:off x="723203" y="2682230"/>
            <a:ext cx="798117" cy="638494"/>
            <a:chOff x="1726688" y="3180363"/>
            <a:chExt cx="798117" cy="638494"/>
          </a:xfrm>
        </p:grpSpPr>
        <p:sp>
          <p:nvSpPr>
            <p:cNvPr id="66" name="Rectangle 65"/>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Rounded Rectangle 66"/>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8" name="Picture 67"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69" name="Group 68"/>
          <p:cNvGrpSpPr/>
          <p:nvPr/>
        </p:nvGrpSpPr>
        <p:grpSpPr>
          <a:xfrm>
            <a:off x="1144454" y="2727301"/>
            <a:ext cx="798117" cy="638494"/>
            <a:chOff x="1726688" y="3180363"/>
            <a:chExt cx="798117" cy="638494"/>
          </a:xfrm>
        </p:grpSpPr>
        <p:sp>
          <p:nvSpPr>
            <p:cNvPr id="70" name="Rectangle 69"/>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Rounded Rectangle 70"/>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2" name="Picture 71"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73" name="Group 72"/>
          <p:cNvGrpSpPr/>
          <p:nvPr/>
        </p:nvGrpSpPr>
        <p:grpSpPr>
          <a:xfrm>
            <a:off x="1565705" y="2772372"/>
            <a:ext cx="798117" cy="638494"/>
            <a:chOff x="1726688" y="3180363"/>
            <a:chExt cx="798117" cy="638494"/>
          </a:xfrm>
        </p:grpSpPr>
        <p:sp>
          <p:nvSpPr>
            <p:cNvPr id="74" name="Rectangle 73"/>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5" name="Rounded Rectangle 74"/>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6" name="Picture 75"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77" name="Group 76"/>
          <p:cNvGrpSpPr/>
          <p:nvPr/>
        </p:nvGrpSpPr>
        <p:grpSpPr>
          <a:xfrm>
            <a:off x="499827" y="2827250"/>
            <a:ext cx="798117" cy="638494"/>
            <a:chOff x="1726688" y="3180363"/>
            <a:chExt cx="798117" cy="638494"/>
          </a:xfrm>
        </p:grpSpPr>
        <p:sp>
          <p:nvSpPr>
            <p:cNvPr id="78" name="Rectangle 77"/>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ounded Rectangle 78"/>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0" name="Picture 79"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81" name="Group 80"/>
          <p:cNvGrpSpPr/>
          <p:nvPr/>
        </p:nvGrpSpPr>
        <p:grpSpPr>
          <a:xfrm>
            <a:off x="921078" y="2872321"/>
            <a:ext cx="798117" cy="638494"/>
            <a:chOff x="1726688" y="3180363"/>
            <a:chExt cx="798117" cy="638494"/>
          </a:xfrm>
        </p:grpSpPr>
        <p:sp>
          <p:nvSpPr>
            <p:cNvPr id="82" name="Rectangle 81"/>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3" name="Rounded Rectangle 82"/>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4" name="Picture 83"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85" name="Group 84"/>
          <p:cNvGrpSpPr/>
          <p:nvPr/>
        </p:nvGrpSpPr>
        <p:grpSpPr>
          <a:xfrm>
            <a:off x="1342329" y="2917392"/>
            <a:ext cx="798117" cy="638494"/>
            <a:chOff x="1726688" y="3180363"/>
            <a:chExt cx="798117" cy="638494"/>
          </a:xfrm>
        </p:grpSpPr>
        <p:sp>
          <p:nvSpPr>
            <p:cNvPr id="86" name="Rectangle 85"/>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Rounded Rectangle 86"/>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8" name="Picture 87"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89" name="Group 88"/>
          <p:cNvGrpSpPr/>
          <p:nvPr/>
        </p:nvGrpSpPr>
        <p:grpSpPr>
          <a:xfrm>
            <a:off x="1763580" y="2962463"/>
            <a:ext cx="798117" cy="638494"/>
            <a:chOff x="1726688" y="3180363"/>
            <a:chExt cx="798117" cy="638494"/>
          </a:xfrm>
        </p:grpSpPr>
        <p:sp>
          <p:nvSpPr>
            <p:cNvPr id="90" name="Rectangle 89"/>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Rounded Rectangle 90"/>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2" name="Picture 91"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93" name="Group 92"/>
          <p:cNvGrpSpPr/>
          <p:nvPr/>
        </p:nvGrpSpPr>
        <p:grpSpPr>
          <a:xfrm>
            <a:off x="697702" y="3017341"/>
            <a:ext cx="798117" cy="638494"/>
            <a:chOff x="1726688" y="3180363"/>
            <a:chExt cx="798117" cy="638494"/>
          </a:xfrm>
        </p:grpSpPr>
        <p:sp>
          <p:nvSpPr>
            <p:cNvPr id="94" name="Rectangle 93"/>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5" name="Rounded Rectangle 94"/>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6" name="Picture 95"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97" name="Group 96"/>
          <p:cNvGrpSpPr/>
          <p:nvPr/>
        </p:nvGrpSpPr>
        <p:grpSpPr>
          <a:xfrm>
            <a:off x="1118953" y="3062412"/>
            <a:ext cx="798117" cy="638494"/>
            <a:chOff x="1726688" y="3180363"/>
            <a:chExt cx="798117" cy="638494"/>
          </a:xfrm>
        </p:grpSpPr>
        <p:sp>
          <p:nvSpPr>
            <p:cNvPr id="98" name="Rectangle 97"/>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Rounded Rectangle 98"/>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0" name="Picture 99"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01" name="Group 100"/>
          <p:cNvGrpSpPr/>
          <p:nvPr/>
        </p:nvGrpSpPr>
        <p:grpSpPr>
          <a:xfrm>
            <a:off x="1540204" y="3107483"/>
            <a:ext cx="798117" cy="638494"/>
            <a:chOff x="1726688" y="3180363"/>
            <a:chExt cx="798117" cy="638494"/>
          </a:xfrm>
        </p:grpSpPr>
        <p:sp>
          <p:nvSpPr>
            <p:cNvPr id="102" name="Rectangle 101"/>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ounded Rectangle 102"/>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4" name="Picture 103"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05" name="Group 104"/>
          <p:cNvGrpSpPr/>
          <p:nvPr/>
        </p:nvGrpSpPr>
        <p:grpSpPr>
          <a:xfrm>
            <a:off x="1961455" y="3152554"/>
            <a:ext cx="798117" cy="638494"/>
            <a:chOff x="1726688" y="3180363"/>
            <a:chExt cx="798117" cy="638494"/>
          </a:xfrm>
        </p:grpSpPr>
        <p:sp>
          <p:nvSpPr>
            <p:cNvPr id="106" name="Rectangle 105"/>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7" name="Rounded Rectangle 106"/>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8" name="Picture 107"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09" name="Group 108"/>
          <p:cNvGrpSpPr/>
          <p:nvPr/>
        </p:nvGrpSpPr>
        <p:grpSpPr>
          <a:xfrm>
            <a:off x="1542251" y="1015587"/>
            <a:ext cx="678657" cy="705271"/>
            <a:chOff x="1871282" y="1414694"/>
            <a:chExt cx="678657" cy="705271"/>
          </a:xfrm>
        </p:grpSpPr>
        <p:sp>
          <p:nvSpPr>
            <p:cNvPr id="110" name="Can 109"/>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1" name="Picture 110"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12" name="Group 111"/>
          <p:cNvGrpSpPr/>
          <p:nvPr/>
        </p:nvGrpSpPr>
        <p:grpSpPr>
          <a:xfrm>
            <a:off x="1010054" y="1015587"/>
            <a:ext cx="678657" cy="705271"/>
            <a:chOff x="1871282" y="1414694"/>
            <a:chExt cx="678657" cy="705271"/>
          </a:xfrm>
        </p:grpSpPr>
        <p:sp>
          <p:nvSpPr>
            <p:cNvPr id="113" name="Can 112"/>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4" name="Picture 113"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15" name="Group 114"/>
          <p:cNvGrpSpPr/>
          <p:nvPr/>
        </p:nvGrpSpPr>
        <p:grpSpPr>
          <a:xfrm>
            <a:off x="477857" y="1015587"/>
            <a:ext cx="678657" cy="705271"/>
            <a:chOff x="1871282" y="1414694"/>
            <a:chExt cx="678657" cy="705271"/>
          </a:xfrm>
        </p:grpSpPr>
        <p:sp>
          <p:nvSpPr>
            <p:cNvPr id="116" name="Can 115"/>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7" name="Picture 116"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18" name="Group 117"/>
          <p:cNvGrpSpPr/>
          <p:nvPr/>
        </p:nvGrpSpPr>
        <p:grpSpPr>
          <a:xfrm>
            <a:off x="1655360" y="1199840"/>
            <a:ext cx="678657" cy="705271"/>
            <a:chOff x="1871282" y="1414694"/>
            <a:chExt cx="678657" cy="705271"/>
          </a:xfrm>
        </p:grpSpPr>
        <p:sp>
          <p:nvSpPr>
            <p:cNvPr id="119" name="Can 118"/>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0" name="Picture 119"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21" name="Group 120"/>
          <p:cNvGrpSpPr/>
          <p:nvPr/>
        </p:nvGrpSpPr>
        <p:grpSpPr>
          <a:xfrm>
            <a:off x="1123163" y="1199840"/>
            <a:ext cx="678657" cy="705271"/>
            <a:chOff x="1871282" y="1414694"/>
            <a:chExt cx="678657" cy="705271"/>
          </a:xfrm>
        </p:grpSpPr>
        <p:sp>
          <p:nvSpPr>
            <p:cNvPr id="122" name="Can 121"/>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3" name="Picture 122"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24" name="Group 123"/>
          <p:cNvGrpSpPr/>
          <p:nvPr/>
        </p:nvGrpSpPr>
        <p:grpSpPr>
          <a:xfrm>
            <a:off x="590966" y="1199840"/>
            <a:ext cx="678657" cy="705271"/>
            <a:chOff x="1871282" y="1414694"/>
            <a:chExt cx="678657" cy="705271"/>
          </a:xfrm>
        </p:grpSpPr>
        <p:sp>
          <p:nvSpPr>
            <p:cNvPr id="125" name="Can 124"/>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6" name="Picture 125"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27" name="Group 126"/>
          <p:cNvGrpSpPr/>
          <p:nvPr/>
        </p:nvGrpSpPr>
        <p:grpSpPr>
          <a:xfrm>
            <a:off x="1768469" y="1384093"/>
            <a:ext cx="678657" cy="705271"/>
            <a:chOff x="1871282" y="1414694"/>
            <a:chExt cx="678657" cy="705271"/>
          </a:xfrm>
        </p:grpSpPr>
        <p:sp>
          <p:nvSpPr>
            <p:cNvPr id="128" name="Can 127"/>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9" name="Picture 128"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30" name="Group 129"/>
          <p:cNvGrpSpPr/>
          <p:nvPr/>
        </p:nvGrpSpPr>
        <p:grpSpPr>
          <a:xfrm>
            <a:off x="1236272" y="1384093"/>
            <a:ext cx="678657" cy="705271"/>
            <a:chOff x="1871282" y="1414694"/>
            <a:chExt cx="678657" cy="705271"/>
          </a:xfrm>
        </p:grpSpPr>
        <p:sp>
          <p:nvSpPr>
            <p:cNvPr id="131" name="Can 130"/>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2" name="Picture 131"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33" name="Group 132"/>
          <p:cNvGrpSpPr/>
          <p:nvPr/>
        </p:nvGrpSpPr>
        <p:grpSpPr>
          <a:xfrm>
            <a:off x="704075" y="1384093"/>
            <a:ext cx="678657" cy="705271"/>
            <a:chOff x="1871282" y="1414694"/>
            <a:chExt cx="678657" cy="705271"/>
          </a:xfrm>
        </p:grpSpPr>
        <p:sp>
          <p:nvSpPr>
            <p:cNvPr id="134" name="Can 133"/>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5" name="Picture 134"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sp>
        <p:nvSpPr>
          <p:cNvPr id="136" name="TextBox 135"/>
          <p:cNvSpPr txBox="1"/>
          <p:nvPr/>
        </p:nvSpPr>
        <p:spPr>
          <a:xfrm>
            <a:off x="1043403" y="2248064"/>
            <a:ext cx="127762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rPr>
              <a:t>RDBMS</a:t>
            </a:r>
          </a:p>
        </p:txBody>
      </p:sp>
      <p:sp>
        <p:nvSpPr>
          <p:cNvPr id="137" name="TextBox 136"/>
          <p:cNvSpPr txBox="1"/>
          <p:nvPr/>
        </p:nvSpPr>
        <p:spPr>
          <a:xfrm>
            <a:off x="7228517" y="3315946"/>
            <a:ext cx="1725250"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rPr>
              <a:t>Transform &amp; Store</a:t>
            </a:r>
          </a:p>
        </p:txBody>
      </p:sp>
      <p:cxnSp>
        <p:nvCxnSpPr>
          <p:cNvPr id="139" name="Straight Connector 138"/>
          <p:cNvCxnSpPr/>
          <p:nvPr/>
        </p:nvCxnSpPr>
        <p:spPr>
          <a:xfrm>
            <a:off x="3040995" y="1069209"/>
            <a:ext cx="0" cy="3000375"/>
          </a:xfrm>
          <a:prstGeom prst="line">
            <a:avLst/>
          </a:prstGeom>
          <a:ln w="19050">
            <a:solidFill>
              <a:srgbClr val="929A9F"/>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3040995" y="2533144"/>
            <a:ext cx="438922" cy="0"/>
          </a:xfrm>
          <a:prstGeom prst="straightConnector1">
            <a:avLst/>
          </a:prstGeom>
          <a:ln w="19050">
            <a:solidFill>
              <a:srgbClr val="929A9F"/>
            </a:solidFill>
            <a:tailEnd type="triangle" w="med" len="med"/>
          </a:ln>
          <a:effectLst/>
        </p:spPr>
        <p:style>
          <a:lnRef idx="1">
            <a:schemeClr val="accent1"/>
          </a:lnRef>
          <a:fillRef idx="0">
            <a:schemeClr val="accent1"/>
          </a:fillRef>
          <a:effectRef idx="0">
            <a:schemeClr val="accent1"/>
          </a:effectRef>
          <a:fontRef idx="minor">
            <a:schemeClr val="tx1"/>
          </a:fontRef>
        </p:style>
      </p:cxnSp>
      <p:sp>
        <p:nvSpPr>
          <p:cNvPr id="141" name="Rounded Rectangle 140"/>
          <p:cNvSpPr/>
          <p:nvPr/>
        </p:nvSpPr>
        <p:spPr>
          <a:xfrm>
            <a:off x="329184" y="4354870"/>
            <a:ext cx="2637538" cy="29466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42" name="Rectangle 141"/>
          <p:cNvSpPr/>
          <p:nvPr/>
        </p:nvSpPr>
        <p:spPr>
          <a:xfrm>
            <a:off x="329183" y="4322592"/>
            <a:ext cx="2637539" cy="338554"/>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Open Sans Semibold" charset="0"/>
                <a:cs typeface="Calibri" panose="020F0502020204030204" pitchFamily="34" charset="0"/>
              </a:rPr>
              <a:t>Disparate Data Sources</a:t>
            </a:r>
          </a:p>
        </p:txBody>
      </p:sp>
      <p:sp>
        <p:nvSpPr>
          <p:cNvPr id="143" name="TextBox 142"/>
          <p:cNvSpPr txBox="1"/>
          <p:nvPr/>
        </p:nvSpPr>
        <p:spPr>
          <a:xfrm>
            <a:off x="1104421" y="3878531"/>
            <a:ext cx="1079606"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rPr>
              <a:t>Files</a:t>
            </a:r>
          </a:p>
        </p:txBody>
      </p:sp>
      <p:grpSp>
        <p:nvGrpSpPr>
          <p:cNvPr id="144" name="Group 143"/>
          <p:cNvGrpSpPr/>
          <p:nvPr/>
        </p:nvGrpSpPr>
        <p:grpSpPr>
          <a:xfrm>
            <a:off x="1881579" y="1568346"/>
            <a:ext cx="678657" cy="705271"/>
            <a:chOff x="1871282" y="1414694"/>
            <a:chExt cx="678657" cy="705271"/>
          </a:xfrm>
        </p:grpSpPr>
        <p:sp>
          <p:nvSpPr>
            <p:cNvPr id="145" name="Can 144"/>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6" name="Picture 145"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47" name="Group 146"/>
          <p:cNvGrpSpPr/>
          <p:nvPr/>
        </p:nvGrpSpPr>
        <p:grpSpPr>
          <a:xfrm>
            <a:off x="1349382" y="1568346"/>
            <a:ext cx="678657" cy="705271"/>
            <a:chOff x="1871282" y="1414694"/>
            <a:chExt cx="678657" cy="705271"/>
          </a:xfrm>
        </p:grpSpPr>
        <p:sp>
          <p:nvSpPr>
            <p:cNvPr id="148" name="Can 147"/>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9" name="Picture 148"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50" name="Group 149"/>
          <p:cNvGrpSpPr/>
          <p:nvPr/>
        </p:nvGrpSpPr>
        <p:grpSpPr>
          <a:xfrm>
            <a:off x="817185" y="1568346"/>
            <a:ext cx="678657" cy="705271"/>
            <a:chOff x="1871282" y="1414694"/>
            <a:chExt cx="678657" cy="705271"/>
          </a:xfrm>
        </p:grpSpPr>
        <p:sp>
          <p:nvSpPr>
            <p:cNvPr id="151" name="Can 150"/>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52" name="Picture 151"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53" name="Group 152"/>
          <p:cNvGrpSpPr/>
          <p:nvPr/>
        </p:nvGrpSpPr>
        <p:grpSpPr>
          <a:xfrm>
            <a:off x="895576" y="3207431"/>
            <a:ext cx="798117" cy="638494"/>
            <a:chOff x="1726688" y="3180363"/>
            <a:chExt cx="798117" cy="638494"/>
          </a:xfrm>
        </p:grpSpPr>
        <p:sp>
          <p:nvSpPr>
            <p:cNvPr id="154" name="Rectangle 153"/>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 name="Rounded Rectangle 154"/>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56" name="Picture 155"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57" name="Group 156"/>
          <p:cNvGrpSpPr/>
          <p:nvPr/>
        </p:nvGrpSpPr>
        <p:grpSpPr>
          <a:xfrm>
            <a:off x="1316827" y="3252502"/>
            <a:ext cx="798117" cy="638494"/>
            <a:chOff x="1726688" y="3180363"/>
            <a:chExt cx="798117" cy="638494"/>
          </a:xfrm>
        </p:grpSpPr>
        <p:sp>
          <p:nvSpPr>
            <p:cNvPr id="158" name="Rectangle 157"/>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9" name="Rounded Rectangle 158"/>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0" name="Picture 159"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61" name="Group 160"/>
          <p:cNvGrpSpPr/>
          <p:nvPr/>
        </p:nvGrpSpPr>
        <p:grpSpPr>
          <a:xfrm>
            <a:off x="1738078" y="3297573"/>
            <a:ext cx="798117" cy="638494"/>
            <a:chOff x="1726688" y="3180363"/>
            <a:chExt cx="798117" cy="638494"/>
          </a:xfrm>
        </p:grpSpPr>
        <p:sp>
          <p:nvSpPr>
            <p:cNvPr id="162" name="Rectangle 161"/>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ounded Rectangle 162"/>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4" name="Picture 163"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65" name="Group 164"/>
          <p:cNvGrpSpPr/>
          <p:nvPr/>
        </p:nvGrpSpPr>
        <p:grpSpPr>
          <a:xfrm>
            <a:off x="2159329" y="3342644"/>
            <a:ext cx="798117" cy="638494"/>
            <a:chOff x="1726688" y="3180363"/>
            <a:chExt cx="798117" cy="638494"/>
          </a:xfrm>
        </p:grpSpPr>
        <p:sp>
          <p:nvSpPr>
            <p:cNvPr id="166" name="Rectangle 165"/>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7" name="Rounded Rectangle 166"/>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8" name="Picture 167"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cxnSp>
        <p:nvCxnSpPr>
          <p:cNvPr id="169" name="Straight Arrow Connector 168"/>
          <p:cNvCxnSpPr/>
          <p:nvPr/>
        </p:nvCxnSpPr>
        <p:spPr>
          <a:xfrm>
            <a:off x="6246327" y="2533144"/>
            <a:ext cx="797658" cy="0"/>
          </a:xfrm>
          <a:prstGeom prst="straightConnector1">
            <a:avLst/>
          </a:prstGeom>
          <a:ln w="19050">
            <a:solidFill>
              <a:srgbClr val="929A9F"/>
            </a:solidFill>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430352" y="4322592"/>
            <a:ext cx="5451704" cy="338554"/>
            <a:chOff x="3430352" y="4322592"/>
            <a:chExt cx="5451704" cy="338554"/>
          </a:xfrm>
        </p:grpSpPr>
        <p:grpSp>
          <p:nvGrpSpPr>
            <p:cNvPr id="170" name="Group 169"/>
            <p:cNvGrpSpPr/>
            <p:nvPr/>
          </p:nvGrpSpPr>
          <p:grpSpPr>
            <a:xfrm>
              <a:off x="3430352" y="4322592"/>
              <a:ext cx="2946125" cy="338554"/>
              <a:chOff x="3430352" y="4322592"/>
              <a:chExt cx="2946125" cy="338554"/>
            </a:xfrm>
          </p:grpSpPr>
          <p:sp>
            <p:nvSpPr>
              <p:cNvPr id="171" name="Rounded Rectangle 170"/>
              <p:cNvSpPr/>
              <p:nvPr/>
            </p:nvSpPr>
            <p:spPr>
              <a:xfrm>
                <a:off x="3430352" y="4354870"/>
                <a:ext cx="2946125" cy="294663"/>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72" name="Rectangle 171"/>
              <p:cNvSpPr/>
              <p:nvPr/>
            </p:nvSpPr>
            <p:spPr>
              <a:xfrm>
                <a:off x="3457405" y="4322592"/>
                <a:ext cx="2878467" cy="338554"/>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Open Sans Semibold" charset="0"/>
                    <a:cs typeface="Calibri" panose="020F0502020204030204" pitchFamily="34" charset="0"/>
                  </a:rPr>
                  <a:t>Ingestion Processes</a:t>
                </a:r>
              </a:p>
            </p:txBody>
          </p:sp>
        </p:grpSp>
        <p:grpSp>
          <p:nvGrpSpPr>
            <p:cNvPr id="173" name="Group 172"/>
            <p:cNvGrpSpPr/>
            <p:nvPr/>
          </p:nvGrpSpPr>
          <p:grpSpPr>
            <a:xfrm>
              <a:off x="6518263" y="4322592"/>
              <a:ext cx="2363793" cy="338554"/>
              <a:chOff x="6518263" y="4322592"/>
              <a:chExt cx="2363793" cy="338554"/>
            </a:xfrm>
          </p:grpSpPr>
          <p:sp>
            <p:nvSpPr>
              <p:cNvPr id="174" name="Rounded Rectangle 173"/>
              <p:cNvSpPr/>
              <p:nvPr/>
            </p:nvSpPr>
            <p:spPr>
              <a:xfrm>
                <a:off x="6518263" y="4354870"/>
                <a:ext cx="2363792" cy="294663"/>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75" name="Rectangle 174"/>
              <p:cNvSpPr/>
              <p:nvPr/>
            </p:nvSpPr>
            <p:spPr>
              <a:xfrm>
                <a:off x="6518265" y="4322592"/>
                <a:ext cx="236379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Open Sans Semibold" charset="0"/>
                    <a:cs typeface="Calibri" panose="020F0502020204030204" pitchFamily="34" charset="0"/>
                  </a:rPr>
                  <a:t>Transformations</a:t>
                </a:r>
              </a:p>
            </p:txBody>
          </p:sp>
        </p:grpSp>
      </p:grpSp>
      <p:grpSp>
        <p:nvGrpSpPr>
          <p:cNvPr id="176" name="Group 175"/>
          <p:cNvGrpSpPr/>
          <p:nvPr/>
        </p:nvGrpSpPr>
        <p:grpSpPr>
          <a:xfrm>
            <a:off x="4179671" y="2434474"/>
            <a:ext cx="1501752" cy="305502"/>
            <a:chOff x="4742139" y="3189778"/>
            <a:chExt cx="1501752" cy="305502"/>
          </a:xfrm>
        </p:grpSpPr>
        <p:sp>
          <p:nvSpPr>
            <p:cNvPr id="177" name="Rounded Rectangle 176"/>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8" name="TextBox 177"/>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179" name="Group 178"/>
          <p:cNvGrpSpPr/>
          <p:nvPr/>
        </p:nvGrpSpPr>
        <p:grpSpPr>
          <a:xfrm>
            <a:off x="4250284" y="2506207"/>
            <a:ext cx="1501752" cy="305502"/>
            <a:chOff x="4742139" y="3189778"/>
            <a:chExt cx="1501752" cy="305502"/>
          </a:xfrm>
        </p:grpSpPr>
        <p:sp>
          <p:nvSpPr>
            <p:cNvPr id="180" name="Rounded Rectangle 179"/>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1" name="TextBox 180"/>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182" name="Group 181"/>
          <p:cNvGrpSpPr/>
          <p:nvPr/>
        </p:nvGrpSpPr>
        <p:grpSpPr>
          <a:xfrm>
            <a:off x="4320897" y="2577940"/>
            <a:ext cx="1501752" cy="305502"/>
            <a:chOff x="4742139" y="3189778"/>
            <a:chExt cx="1501752" cy="305502"/>
          </a:xfrm>
        </p:grpSpPr>
        <p:sp>
          <p:nvSpPr>
            <p:cNvPr id="183" name="Rounded Rectangle 182"/>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4" name="TextBox 183"/>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185" name="Group 184"/>
          <p:cNvGrpSpPr/>
          <p:nvPr/>
        </p:nvGrpSpPr>
        <p:grpSpPr>
          <a:xfrm>
            <a:off x="4391510" y="2649673"/>
            <a:ext cx="1501752" cy="305502"/>
            <a:chOff x="4742139" y="3189778"/>
            <a:chExt cx="1501752" cy="305502"/>
          </a:xfrm>
        </p:grpSpPr>
        <p:sp>
          <p:nvSpPr>
            <p:cNvPr id="186" name="Rounded Rectangle 185"/>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7" name="TextBox 186"/>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188" name="Group 187"/>
          <p:cNvGrpSpPr/>
          <p:nvPr/>
        </p:nvGrpSpPr>
        <p:grpSpPr>
          <a:xfrm>
            <a:off x="4462123" y="2721406"/>
            <a:ext cx="1501752" cy="305502"/>
            <a:chOff x="4742139" y="3189778"/>
            <a:chExt cx="1501752" cy="305502"/>
          </a:xfrm>
        </p:grpSpPr>
        <p:sp>
          <p:nvSpPr>
            <p:cNvPr id="189" name="Rounded Rectangle 188"/>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0" name="TextBox 189"/>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191" name="Group 190"/>
          <p:cNvGrpSpPr/>
          <p:nvPr/>
        </p:nvGrpSpPr>
        <p:grpSpPr>
          <a:xfrm>
            <a:off x="4532736" y="2793139"/>
            <a:ext cx="1501752" cy="305502"/>
            <a:chOff x="4742139" y="3189778"/>
            <a:chExt cx="1501752" cy="305502"/>
          </a:xfrm>
        </p:grpSpPr>
        <p:sp>
          <p:nvSpPr>
            <p:cNvPr id="192" name="Rounded Rectangle 191"/>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3" name="TextBox 192"/>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194" name="Group 193"/>
          <p:cNvGrpSpPr/>
          <p:nvPr/>
        </p:nvGrpSpPr>
        <p:grpSpPr>
          <a:xfrm>
            <a:off x="4603349" y="2864872"/>
            <a:ext cx="1501752" cy="305502"/>
            <a:chOff x="4742139" y="3189778"/>
            <a:chExt cx="1501752" cy="305502"/>
          </a:xfrm>
        </p:grpSpPr>
        <p:sp>
          <p:nvSpPr>
            <p:cNvPr id="195" name="Rounded Rectangle 194"/>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6" name="TextBox 195"/>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197" name="Group 196"/>
          <p:cNvGrpSpPr/>
          <p:nvPr/>
        </p:nvGrpSpPr>
        <p:grpSpPr>
          <a:xfrm>
            <a:off x="4673962" y="2936605"/>
            <a:ext cx="1501752" cy="305502"/>
            <a:chOff x="4742139" y="3189778"/>
            <a:chExt cx="1501752" cy="305502"/>
          </a:xfrm>
        </p:grpSpPr>
        <p:sp>
          <p:nvSpPr>
            <p:cNvPr id="198" name="Rounded Rectangle 197"/>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9" name="TextBox 198"/>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200" name="Group 199"/>
          <p:cNvGrpSpPr/>
          <p:nvPr/>
        </p:nvGrpSpPr>
        <p:grpSpPr>
          <a:xfrm>
            <a:off x="4744575" y="3008338"/>
            <a:ext cx="1501752" cy="305502"/>
            <a:chOff x="4742139" y="3189778"/>
            <a:chExt cx="1501752" cy="305502"/>
          </a:xfrm>
        </p:grpSpPr>
        <p:sp>
          <p:nvSpPr>
            <p:cNvPr id="201" name="Rounded Rectangle 200"/>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2" name="TextBox 201"/>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203" name="Group 202"/>
          <p:cNvGrpSpPr/>
          <p:nvPr/>
        </p:nvGrpSpPr>
        <p:grpSpPr>
          <a:xfrm>
            <a:off x="4815193" y="3080073"/>
            <a:ext cx="1501752" cy="305502"/>
            <a:chOff x="4742139" y="3189778"/>
            <a:chExt cx="1501752" cy="305502"/>
          </a:xfrm>
        </p:grpSpPr>
        <p:sp>
          <p:nvSpPr>
            <p:cNvPr id="204" name="Rounded Rectangle 203"/>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5" name="TextBox 204"/>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pic>
        <p:nvPicPr>
          <p:cNvPr id="206" name="Picture 205" descr="icons-18-gray.png">
            <a:extLst>
              <a:ext uri="{FF2B5EF4-FFF2-40B4-BE49-F238E27FC236}">
                <a16:creationId xmlns:a16="http://schemas.microsoft.com/office/drawing/2014/main" id="{B9B06631-6D04-48EE-87C3-71FB0F236F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9244" y="1345528"/>
            <a:ext cx="1326619" cy="1061296"/>
          </a:xfrm>
          <a:prstGeom prst="rect">
            <a:avLst/>
          </a:prstGeom>
        </p:spPr>
      </p:pic>
      <p:pic>
        <p:nvPicPr>
          <p:cNvPr id="207" name="Picture 206" descr="icons-34-gray.png">
            <a:extLst>
              <a:ext uri="{FF2B5EF4-FFF2-40B4-BE49-F238E27FC236}">
                <a16:creationId xmlns:a16="http://schemas.microsoft.com/office/drawing/2014/main" id="{FA9DC77E-4E81-4041-B370-21B98EEB14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8903" y="2330518"/>
            <a:ext cx="955876" cy="764701"/>
          </a:xfrm>
          <a:prstGeom prst="rect">
            <a:avLst/>
          </a:prstGeom>
        </p:spPr>
      </p:pic>
      <p:pic>
        <p:nvPicPr>
          <p:cNvPr id="208" name="Picture 207" descr="icons-34-gray.png">
            <a:extLst>
              <a:ext uri="{FF2B5EF4-FFF2-40B4-BE49-F238E27FC236}">
                <a16:creationId xmlns:a16="http://schemas.microsoft.com/office/drawing/2014/main" id="{DF0F0383-3CF2-426B-9D44-0DF2E084AC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2659" y="2453567"/>
            <a:ext cx="955876" cy="764701"/>
          </a:xfrm>
          <a:prstGeom prst="rect">
            <a:avLst/>
          </a:prstGeom>
        </p:spPr>
      </p:pic>
      <p:pic>
        <p:nvPicPr>
          <p:cNvPr id="209" name="Picture 208" descr="icons-34-gray.png">
            <a:extLst>
              <a:ext uri="{FF2B5EF4-FFF2-40B4-BE49-F238E27FC236}">
                <a16:creationId xmlns:a16="http://schemas.microsoft.com/office/drawing/2014/main" id="{12A01B6D-6FB5-414F-967A-7E14C475DE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5551" y="2313763"/>
            <a:ext cx="955876" cy="764701"/>
          </a:xfrm>
          <a:prstGeom prst="rect">
            <a:avLst/>
          </a:prstGeom>
        </p:spPr>
      </p:pic>
    </p:spTree>
    <p:extLst>
      <p:ext uri="{BB962C8B-B14F-4D97-AF65-F5344CB8AC3E}">
        <p14:creationId xmlns:p14="http://schemas.microsoft.com/office/powerpoint/2010/main" val="390544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100"/>
                                        <p:tgtEl>
                                          <p:spTgt spid="150"/>
                                        </p:tgtEl>
                                      </p:cBhvr>
                                    </p:animEffect>
                                  </p:childTnLst>
                                </p:cTn>
                              </p:par>
                            </p:childTnLst>
                          </p:cTn>
                        </p:par>
                        <p:par>
                          <p:cTn id="8" fill="hold">
                            <p:stCondLst>
                              <p:cond delay="100"/>
                            </p:stCondLst>
                            <p:childTnLst>
                              <p:par>
                                <p:cTn id="9" presetID="9" presetClass="entr" presetSubtype="0"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dissolve">
                                      <p:cBhvr>
                                        <p:cTn id="11" dur="100"/>
                                        <p:tgtEl>
                                          <p:spTgt spid="144"/>
                                        </p:tgtEl>
                                      </p:cBhvr>
                                    </p:animEffect>
                                  </p:childTnLst>
                                </p:cTn>
                              </p:par>
                            </p:childTnLst>
                          </p:cTn>
                        </p:par>
                        <p:par>
                          <p:cTn id="12" fill="hold">
                            <p:stCondLst>
                              <p:cond delay="200"/>
                            </p:stCondLst>
                            <p:childTnLst>
                              <p:par>
                                <p:cTn id="13" presetID="9" presetClass="entr" presetSubtype="0"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dissolve">
                                      <p:cBhvr>
                                        <p:cTn id="15" dur="100"/>
                                        <p:tgtEl>
                                          <p:spTgt spid="133"/>
                                        </p:tgtEl>
                                      </p:cBhvr>
                                    </p:animEffect>
                                  </p:childTnLst>
                                </p:cTn>
                              </p:par>
                            </p:childTnLst>
                          </p:cTn>
                        </p:par>
                        <p:par>
                          <p:cTn id="16" fill="hold">
                            <p:stCondLst>
                              <p:cond delay="300"/>
                            </p:stCondLst>
                            <p:childTnLst>
                              <p:par>
                                <p:cTn id="17" presetID="9" presetClass="entr" presetSubtype="0" fill="hold" nodeType="after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dissolve">
                                      <p:cBhvr>
                                        <p:cTn id="19" dur="100"/>
                                        <p:tgtEl>
                                          <p:spTgt spid="130"/>
                                        </p:tgtEl>
                                      </p:cBhvr>
                                    </p:animEffect>
                                  </p:childTnLst>
                                </p:cTn>
                              </p:par>
                            </p:childTnLst>
                          </p:cTn>
                        </p:par>
                        <p:par>
                          <p:cTn id="20" fill="hold">
                            <p:stCondLst>
                              <p:cond delay="400"/>
                            </p:stCondLst>
                            <p:childTnLst>
                              <p:par>
                                <p:cTn id="21" presetID="9" presetClass="entr" presetSubtype="0" fill="hold" nodeType="after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dissolve">
                                      <p:cBhvr>
                                        <p:cTn id="23" dur="100"/>
                                        <p:tgtEl>
                                          <p:spTgt spid="127"/>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dissolve">
                                      <p:cBhvr>
                                        <p:cTn id="27" dur="100"/>
                                        <p:tgtEl>
                                          <p:spTgt spid="124"/>
                                        </p:tgtEl>
                                      </p:cBhvr>
                                    </p:animEffect>
                                  </p:childTnLst>
                                </p:cTn>
                              </p:par>
                            </p:childTnLst>
                          </p:cTn>
                        </p:par>
                        <p:par>
                          <p:cTn id="28" fill="hold">
                            <p:stCondLst>
                              <p:cond delay="600"/>
                            </p:stCondLst>
                            <p:childTnLst>
                              <p:par>
                                <p:cTn id="29" presetID="9" presetClass="entr" presetSubtype="0" fill="hold" nodeType="after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dissolve">
                                      <p:cBhvr>
                                        <p:cTn id="31" dur="100"/>
                                        <p:tgtEl>
                                          <p:spTgt spid="121"/>
                                        </p:tgtEl>
                                      </p:cBhvr>
                                    </p:animEffect>
                                  </p:childTnLst>
                                </p:cTn>
                              </p:par>
                            </p:childTnLst>
                          </p:cTn>
                        </p:par>
                        <p:par>
                          <p:cTn id="32" fill="hold">
                            <p:stCondLst>
                              <p:cond delay="700"/>
                            </p:stCondLst>
                            <p:childTnLst>
                              <p:par>
                                <p:cTn id="33" presetID="9" presetClass="entr" presetSubtype="0" fill="hold" nodeType="after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dissolve">
                                      <p:cBhvr>
                                        <p:cTn id="35" dur="100"/>
                                        <p:tgtEl>
                                          <p:spTgt spid="118"/>
                                        </p:tgtEl>
                                      </p:cBhvr>
                                    </p:animEffect>
                                  </p:childTnLst>
                                </p:cTn>
                              </p:par>
                            </p:childTnLst>
                          </p:cTn>
                        </p:par>
                        <p:par>
                          <p:cTn id="36" fill="hold">
                            <p:stCondLst>
                              <p:cond delay="800"/>
                            </p:stCondLst>
                            <p:childTnLst>
                              <p:par>
                                <p:cTn id="37" presetID="9" presetClass="entr" presetSubtype="0" fill="hold" nodeType="after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dissolve">
                                      <p:cBhvr>
                                        <p:cTn id="39" dur="100"/>
                                        <p:tgtEl>
                                          <p:spTgt spid="115"/>
                                        </p:tgtEl>
                                      </p:cBhvr>
                                    </p:animEffect>
                                  </p:childTnLst>
                                </p:cTn>
                              </p:par>
                            </p:childTnLst>
                          </p:cTn>
                        </p:par>
                        <p:par>
                          <p:cTn id="40" fill="hold">
                            <p:stCondLst>
                              <p:cond delay="900"/>
                            </p:stCondLst>
                            <p:childTnLst>
                              <p:par>
                                <p:cTn id="41" presetID="9" presetClass="entr" presetSubtype="0" fill="hold" nodeType="after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dissolve">
                                      <p:cBhvr>
                                        <p:cTn id="43" dur="100"/>
                                        <p:tgtEl>
                                          <p:spTgt spid="112"/>
                                        </p:tgtEl>
                                      </p:cBhvr>
                                    </p:animEffect>
                                  </p:childTnLst>
                                </p:cTn>
                              </p:par>
                            </p:childTnLst>
                          </p:cTn>
                        </p:par>
                        <p:par>
                          <p:cTn id="44" fill="hold">
                            <p:stCondLst>
                              <p:cond delay="1000"/>
                            </p:stCondLst>
                            <p:childTnLst>
                              <p:par>
                                <p:cTn id="45" presetID="9" presetClass="entr" presetSubtype="0" fill="hold" nodeType="after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dissolve">
                                      <p:cBhvr>
                                        <p:cTn id="47" dur="100"/>
                                        <p:tgtEl>
                                          <p:spTgt spid="109"/>
                                        </p:tgtEl>
                                      </p:cBhvr>
                                    </p:animEffect>
                                  </p:childTnLst>
                                </p:cTn>
                              </p:par>
                            </p:childTnLst>
                          </p:cTn>
                        </p:par>
                        <p:par>
                          <p:cTn id="48" fill="hold">
                            <p:stCondLst>
                              <p:cond delay="1100"/>
                            </p:stCondLst>
                            <p:childTnLst>
                              <p:par>
                                <p:cTn id="49" presetID="9" presetClass="entr" presetSubtype="0" fill="hold" nodeType="after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dissolve">
                                      <p:cBhvr>
                                        <p:cTn id="51" dur="100"/>
                                        <p:tgtEl>
                                          <p:spTgt spid="165"/>
                                        </p:tgtEl>
                                      </p:cBhvr>
                                    </p:animEffect>
                                  </p:childTnLst>
                                </p:cTn>
                              </p:par>
                            </p:childTnLst>
                          </p:cTn>
                        </p:par>
                        <p:par>
                          <p:cTn id="52" fill="hold">
                            <p:stCondLst>
                              <p:cond delay="1200"/>
                            </p:stCondLst>
                            <p:childTnLst>
                              <p:par>
                                <p:cTn id="53" presetID="9" presetClass="entr" presetSubtype="0" fill="hold" nodeType="after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dissolve">
                                      <p:cBhvr>
                                        <p:cTn id="55" dur="100"/>
                                        <p:tgtEl>
                                          <p:spTgt spid="161"/>
                                        </p:tgtEl>
                                      </p:cBhvr>
                                    </p:animEffect>
                                  </p:childTnLst>
                                </p:cTn>
                              </p:par>
                            </p:childTnLst>
                          </p:cTn>
                        </p:par>
                        <p:par>
                          <p:cTn id="56" fill="hold">
                            <p:stCondLst>
                              <p:cond delay="1300"/>
                            </p:stCondLst>
                            <p:childTnLst>
                              <p:par>
                                <p:cTn id="57" presetID="9" presetClass="entr" presetSubtype="0" fill="hold" nodeType="afterEffect">
                                  <p:stCondLst>
                                    <p:cond delay="0"/>
                                  </p:stCondLst>
                                  <p:childTnLst>
                                    <p:set>
                                      <p:cBhvr>
                                        <p:cTn id="58" dur="1" fill="hold">
                                          <p:stCondLst>
                                            <p:cond delay="0"/>
                                          </p:stCondLst>
                                        </p:cTn>
                                        <p:tgtEl>
                                          <p:spTgt spid="153"/>
                                        </p:tgtEl>
                                        <p:attrNameLst>
                                          <p:attrName>style.visibility</p:attrName>
                                        </p:attrNameLst>
                                      </p:cBhvr>
                                      <p:to>
                                        <p:strVal val="visible"/>
                                      </p:to>
                                    </p:set>
                                    <p:animEffect transition="in" filter="dissolve">
                                      <p:cBhvr>
                                        <p:cTn id="59" dur="100"/>
                                        <p:tgtEl>
                                          <p:spTgt spid="153"/>
                                        </p:tgtEl>
                                      </p:cBhvr>
                                    </p:animEffect>
                                  </p:childTnLst>
                                </p:cTn>
                              </p:par>
                            </p:childTnLst>
                          </p:cTn>
                        </p:par>
                        <p:par>
                          <p:cTn id="60" fill="hold">
                            <p:stCondLst>
                              <p:cond delay="1400"/>
                            </p:stCondLst>
                            <p:childTnLst>
                              <p:par>
                                <p:cTn id="61" presetID="9" presetClass="entr" presetSubtype="0" fill="hold" nodeType="after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dissolve">
                                      <p:cBhvr>
                                        <p:cTn id="63" dur="100"/>
                                        <p:tgtEl>
                                          <p:spTgt spid="105"/>
                                        </p:tgtEl>
                                      </p:cBhvr>
                                    </p:animEffect>
                                  </p:childTnLst>
                                </p:cTn>
                              </p:par>
                            </p:childTnLst>
                          </p:cTn>
                        </p:par>
                        <p:par>
                          <p:cTn id="64" fill="hold">
                            <p:stCondLst>
                              <p:cond delay="1500"/>
                            </p:stCondLst>
                            <p:childTnLst>
                              <p:par>
                                <p:cTn id="65" presetID="9" presetClass="entr" presetSubtype="0" fill="hold" nodeType="after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dissolve">
                                      <p:cBhvr>
                                        <p:cTn id="67" dur="100"/>
                                        <p:tgtEl>
                                          <p:spTgt spid="101"/>
                                        </p:tgtEl>
                                      </p:cBhvr>
                                    </p:animEffect>
                                  </p:childTnLst>
                                </p:cTn>
                              </p:par>
                            </p:childTnLst>
                          </p:cTn>
                        </p:par>
                        <p:par>
                          <p:cTn id="68" fill="hold">
                            <p:stCondLst>
                              <p:cond delay="1600"/>
                            </p:stCondLst>
                            <p:childTnLst>
                              <p:par>
                                <p:cTn id="69" presetID="9" presetClass="entr" presetSubtype="0" fill="hold" nodeType="after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dissolve">
                                      <p:cBhvr>
                                        <p:cTn id="71" dur="100"/>
                                        <p:tgtEl>
                                          <p:spTgt spid="97"/>
                                        </p:tgtEl>
                                      </p:cBhvr>
                                    </p:animEffect>
                                  </p:childTnLst>
                                </p:cTn>
                              </p:par>
                            </p:childTnLst>
                          </p:cTn>
                        </p:par>
                        <p:par>
                          <p:cTn id="72" fill="hold">
                            <p:stCondLst>
                              <p:cond delay="1700"/>
                            </p:stCondLst>
                            <p:childTnLst>
                              <p:par>
                                <p:cTn id="73" presetID="9" presetClass="entr" presetSubtype="0" fill="hold" nodeType="after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dissolve">
                                      <p:cBhvr>
                                        <p:cTn id="75" dur="100"/>
                                        <p:tgtEl>
                                          <p:spTgt spid="93"/>
                                        </p:tgtEl>
                                      </p:cBhvr>
                                    </p:animEffect>
                                  </p:childTnLst>
                                </p:cTn>
                              </p:par>
                            </p:childTnLst>
                          </p:cTn>
                        </p:par>
                        <p:par>
                          <p:cTn id="76" fill="hold">
                            <p:stCondLst>
                              <p:cond delay="1800"/>
                            </p:stCondLst>
                            <p:childTnLst>
                              <p:par>
                                <p:cTn id="77" presetID="9" presetClass="entr" presetSubtype="0" fill="hold" nodeType="afterEffect">
                                  <p:stCondLst>
                                    <p:cond delay="0"/>
                                  </p:stCondLst>
                                  <p:childTnLst>
                                    <p:set>
                                      <p:cBhvr>
                                        <p:cTn id="78" dur="1" fill="hold">
                                          <p:stCondLst>
                                            <p:cond delay="0"/>
                                          </p:stCondLst>
                                        </p:cTn>
                                        <p:tgtEl>
                                          <p:spTgt spid="89"/>
                                        </p:tgtEl>
                                        <p:attrNameLst>
                                          <p:attrName>style.visibility</p:attrName>
                                        </p:attrNameLst>
                                      </p:cBhvr>
                                      <p:to>
                                        <p:strVal val="visible"/>
                                      </p:to>
                                    </p:set>
                                    <p:animEffect transition="in" filter="dissolve">
                                      <p:cBhvr>
                                        <p:cTn id="79" dur="100"/>
                                        <p:tgtEl>
                                          <p:spTgt spid="89"/>
                                        </p:tgtEl>
                                      </p:cBhvr>
                                    </p:animEffect>
                                  </p:childTnLst>
                                </p:cTn>
                              </p:par>
                            </p:childTnLst>
                          </p:cTn>
                        </p:par>
                        <p:par>
                          <p:cTn id="80" fill="hold">
                            <p:stCondLst>
                              <p:cond delay="1900"/>
                            </p:stCondLst>
                            <p:childTnLst>
                              <p:par>
                                <p:cTn id="81" presetID="9" presetClass="entr" presetSubtype="0" fill="hold" nodeType="after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dissolve">
                                      <p:cBhvr>
                                        <p:cTn id="83" dur="100"/>
                                        <p:tgtEl>
                                          <p:spTgt spid="85"/>
                                        </p:tgtEl>
                                      </p:cBhvr>
                                    </p:animEffect>
                                  </p:childTnLst>
                                </p:cTn>
                              </p:par>
                            </p:childTnLst>
                          </p:cTn>
                        </p:par>
                        <p:par>
                          <p:cTn id="84" fill="hold">
                            <p:stCondLst>
                              <p:cond delay="2000"/>
                            </p:stCondLst>
                            <p:childTnLst>
                              <p:par>
                                <p:cTn id="85" presetID="9" presetClass="entr" presetSubtype="0"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dissolve">
                                      <p:cBhvr>
                                        <p:cTn id="87" dur="100"/>
                                        <p:tgtEl>
                                          <p:spTgt spid="81"/>
                                        </p:tgtEl>
                                      </p:cBhvr>
                                    </p:animEffect>
                                  </p:childTnLst>
                                </p:cTn>
                              </p:par>
                            </p:childTnLst>
                          </p:cTn>
                        </p:par>
                        <p:par>
                          <p:cTn id="88" fill="hold">
                            <p:stCondLst>
                              <p:cond delay="2100"/>
                            </p:stCondLst>
                            <p:childTnLst>
                              <p:par>
                                <p:cTn id="89" presetID="9" presetClass="entr" presetSubtype="0" fill="hold" nodeType="after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dissolve">
                                      <p:cBhvr>
                                        <p:cTn id="91" dur="100"/>
                                        <p:tgtEl>
                                          <p:spTgt spid="77"/>
                                        </p:tgtEl>
                                      </p:cBhvr>
                                    </p:animEffect>
                                  </p:childTnLst>
                                </p:cTn>
                              </p:par>
                            </p:childTnLst>
                          </p:cTn>
                        </p:par>
                        <p:par>
                          <p:cTn id="92" fill="hold">
                            <p:stCondLst>
                              <p:cond delay="2200"/>
                            </p:stCondLst>
                            <p:childTnLst>
                              <p:par>
                                <p:cTn id="93" presetID="9" presetClass="entr" presetSubtype="0" fill="hold" nodeType="after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dissolve">
                                      <p:cBhvr>
                                        <p:cTn id="95" dur="100"/>
                                        <p:tgtEl>
                                          <p:spTgt spid="73"/>
                                        </p:tgtEl>
                                      </p:cBhvr>
                                    </p:animEffect>
                                  </p:childTnLst>
                                </p:cTn>
                              </p:par>
                            </p:childTnLst>
                          </p:cTn>
                        </p:par>
                        <p:par>
                          <p:cTn id="96" fill="hold">
                            <p:stCondLst>
                              <p:cond delay="2300"/>
                            </p:stCondLst>
                            <p:childTnLst>
                              <p:par>
                                <p:cTn id="97" presetID="9" presetClass="entr" presetSubtype="0" fill="hold" nodeType="after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dissolve">
                                      <p:cBhvr>
                                        <p:cTn id="99" dur="100"/>
                                        <p:tgtEl>
                                          <p:spTgt spid="69"/>
                                        </p:tgtEl>
                                      </p:cBhvr>
                                    </p:animEffect>
                                  </p:childTnLst>
                                </p:cTn>
                              </p:par>
                            </p:childTnLst>
                          </p:cTn>
                        </p:par>
                        <p:par>
                          <p:cTn id="100" fill="hold">
                            <p:stCondLst>
                              <p:cond delay="2400"/>
                            </p:stCondLst>
                            <p:childTnLst>
                              <p:par>
                                <p:cTn id="101" presetID="9" presetClass="entr" presetSubtype="0" fill="hold" nodeType="after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dissolve">
                                      <p:cBhvr>
                                        <p:cTn id="103" dur="100"/>
                                        <p:tgtEl>
                                          <p:spTgt spid="65"/>
                                        </p:tgtEl>
                                      </p:cBhvr>
                                    </p:animEffect>
                                  </p:childTnLst>
                                </p:cTn>
                              </p:par>
                            </p:childTnLst>
                          </p:cTn>
                        </p:par>
                        <p:par>
                          <p:cTn id="104" fill="hold">
                            <p:stCondLst>
                              <p:cond delay="2500"/>
                            </p:stCondLst>
                            <p:childTnLst>
                              <p:par>
                                <p:cTn id="105" presetID="9" presetClass="entr" presetSubtype="0" fill="hold" nodeType="after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dissolve">
                                      <p:cBhvr>
                                        <p:cTn id="107" dur="100"/>
                                        <p:tgtEl>
                                          <p:spTgt spid="61"/>
                                        </p:tgtEl>
                                      </p:cBhvr>
                                    </p:animEffect>
                                  </p:childTnLst>
                                </p:cTn>
                              </p:par>
                            </p:childTnLst>
                          </p:cTn>
                        </p:par>
                        <p:par>
                          <p:cTn id="108" fill="hold">
                            <p:stCondLst>
                              <p:cond delay="2600"/>
                            </p:stCondLst>
                            <p:childTnLst>
                              <p:par>
                                <p:cTn id="109" presetID="9" presetClass="entr" presetSubtype="0" fill="hold" nodeType="after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dissolve">
                                      <p:cBhvr>
                                        <p:cTn id="111" dur="100"/>
                                        <p:tgtEl>
                                          <p:spTgt spid="26"/>
                                        </p:tgtEl>
                                      </p:cBhvr>
                                    </p:animEffect>
                                  </p:childTnLst>
                                </p:cTn>
                              </p:par>
                            </p:childTnLst>
                          </p:cTn>
                        </p:par>
                        <p:par>
                          <p:cTn id="112" fill="hold">
                            <p:stCondLst>
                              <p:cond delay="2700"/>
                            </p:stCondLst>
                            <p:childTnLst>
                              <p:par>
                                <p:cTn id="113" presetID="9" presetClass="entr" presetSubtype="0" fill="hold" nodeType="afterEffect">
                                  <p:stCondLst>
                                    <p:cond delay="0"/>
                                  </p:stCondLst>
                                  <p:childTnLst>
                                    <p:set>
                                      <p:cBhvr>
                                        <p:cTn id="114" dur="1" fill="hold">
                                          <p:stCondLst>
                                            <p:cond delay="0"/>
                                          </p:stCondLst>
                                        </p:cTn>
                                        <p:tgtEl>
                                          <p:spTgt spid="203"/>
                                        </p:tgtEl>
                                        <p:attrNameLst>
                                          <p:attrName>style.visibility</p:attrName>
                                        </p:attrNameLst>
                                      </p:cBhvr>
                                      <p:to>
                                        <p:strVal val="visible"/>
                                      </p:to>
                                    </p:set>
                                    <p:animEffect transition="in" filter="dissolve">
                                      <p:cBhvr>
                                        <p:cTn id="115" dur="100"/>
                                        <p:tgtEl>
                                          <p:spTgt spid="203"/>
                                        </p:tgtEl>
                                      </p:cBhvr>
                                    </p:animEffect>
                                  </p:childTnLst>
                                </p:cTn>
                              </p:par>
                            </p:childTnLst>
                          </p:cTn>
                        </p:par>
                        <p:par>
                          <p:cTn id="116" fill="hold">
                            <p:stCondLst>
                              <p:cond delay="2800"/>
                            </p:stCondLst>
                            <p:childTnLst>
                              <p:par>
                                <p:cTn id="117" presetID="9" presetClass="entr" presetSubtype="0" fill="hold"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dissolve">
                                      <p:cBhvr>
                                        <p:cTn id="119" dur="100"/>
                                        <p:tgtEl>
                                          <p:spTgt spid="30"/>
                                        </p:tgtEl>
                                      </p:cBhvr>
                                    </p:animEffect>
                                  </p:childTnLst>
                                </p:cTn>
                              </p:par>
                            </p:childTnLst>
                          </p:cTn>
                        </p:par>
                        <p:par>
                          <p:cTn id="120" fill="hold">
                            <p:stCondLst>
                              <p:cond delay="2900"/>
                            </p:stCondLst>
                            <p:childTnLst>
                              <p:par>
                                <p:cTn id="121" presetID="9" presetClass="entr" presetSubtype="0" fill="hold" nodeType="afterEffect">
                                  <p:stCondLst>
                                    <p:cond delay="0"/>
                                  </p:stCondLst>
                                  <p:childTnLst>
                                    <p:set>
                                      <p:cBhvr>
                                        <p:cTn id="122" dur="1" fill="hold">
                                          <p:stCondLst>
                                            <p:cond delay="0"/>
                                          </p:stCondLst>
                                        </p:cTn>
                                        <p:tgtEl>
                                          <p:spTgt spid="200"/>
                                        </p:tgtEl>
                                        <p:attrNameLst>
                                          <p:attrName>style.visibility</p:attrName>
                                        </p:attrNameLst>
                                      </p:cBhvr>
                                      <p:to>
                                        <p:strVal val="visible"/>
                                      </p:to>
                                    </p:set>
                                    <p:animEffect transition="in" filter="dissolve">
                                      <p:cBhvr>
                                        <p:cTn id="123" dur="100"/>
                                        <p:tgtEl>
                                          <p:spTgt spid="200"/>
                                        </p:tgtEl>
                                      </p:cBhvr>
                                    </p:animEffect>
                                  </p:childTnLst>
                                </p:cTn>
                              </p:par>
                            </p:childTnLst>
                          </p:cTn>
                        </p:par>
                        <p:par>
                          <p:cTn id="124" fill="hold">
                            <p:stCondLst>
                              <p:cond delay="3000"/>
                            </p:stCondLst>
                            <p:childTnLst>
                              <p:par>
                                <p:cTn id="125" presetID="9" presetClass="entr" presetSubtype="0" fill="hold"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dissolve">
                                      <p:cBhvr>
                                        <p:cTn id="127" dur="100"/>
                                        <p:tgtEl>
                                          <p:spTgt spid="34"/>
                                        </p:tgtEl>
                                      </p:cBhvr>
                                    </p:animEffect>
                                  </p:childTnLst>
                                </p:cTn>
                              </p:par>
                            </p:childTnLst>
                          </p:cTn>
                        </p:par>
                        <p:par>
                          <p:cTn id="128" fill="hold">
                            <p:stCondLst>
                              <p:cond delay="3100"/>
                            </p:stCondLst>
                            <p:childTnLst>
                              <p:par>
                                <p:cTn id="129" presetID="9" presetClass="entr" presetSubtype="0" fill="hold" nodeType="afterEffect">
                                  <p:stCondLst>
                                    <p:cond delay="0"/>
                                  </p:stCondLst>
                                  <p:childTnLst>
                                    <p:set>
                                      <p:cBhvr>
                                        <p:cTn id="130" dur="1" fill="hold">
                                          <p:stCondLst>
                                            <p:cond delay="0"/>
                                          </p:stCondLst>
                                        </p:cTn>
                                        <p:tgtEl>
                                          <p:spTgt spid="197"/>
                                        </p:tgtEl>
                                        <p:attrNameLst>
                                          <p:attrName>style.visibility</p:attrName>
                                        </p:attrNameLst>
                                      </p:cBhvr>
                                      <p:to>
                                        <p:strVal val="visible"/>
                                      </p:to>
                                    </p:set>
                                    <p:animEffect transition="in" filter="dissolve">
                                      <p:cBhvr>
                                        <p:cTn id="131" dur="100"/>
                                        <p:tgtEl>
                                          <p:spTgt spid="197"/>
                                        </p:tgtEl>
                                      </p:cBhvr>
                                    </p:animEffect>
                                  </p:childTnLst>
                                </p:cTn>
                              </p:par>
                            </p:childTnLst>
                          </p:cTn>
                        </p:par>
                        <p:par>
                          <p:cTn id="132" fill="hold">
                            <p:stCondLst>
                              <p:cond delay="3200"/>
                            </p:stCondLst>
                            <p:childTnLst>
                              <p:par>
                                <p:cTn id="133" presetID="9" presetClass="entr" presetSubtype="0" fill="hold"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dissolve">
                                      <p:cBhvr>
                                        <p:cTn id="135" dur="100"/>
                                        <p:tgtEl>
                                          <p:spTgt spid="37"/>
                                        </p:tgtEl>
                                      </p:cBhvr>
                                    </p:animEffect>
                                  </p:childTnLst>
                                </p:cTn>
                              </p:par>
                            </p:childTnLst>
                          </p:cTn>
                        </p:par>
                        <p:par>
                          <p:cTn id="136" fill="hold">
                            <p:stCondLst>
                              <p:cond delay="3300"/>
                            </p:stCondLst>
                            <p:childTnLst>
                              <p:par>
                                <p:cTn id="137" presetID="9" presetClass="entr" presetSubtype="0" fill="hold" nodeType="afterEffect">
                                  <p:stCondLst>
                                    <p:cond delay="0"/>
                                  </p:stCondLst>
                                  <p:childTnLst>
                                    <p:set>
                                      <p:cBhvr>
                                        <p:cTn id="138" dur="1" fill="hold">
                                          <p:stCondLst>
                                            <p:cond delay="0"/>
                                          </p:stCondLst>
                                        </p:cTn>
                                        <p:tgtEl>
                                          <p:spTgt spid="194"/>
                                        </p:tgtEl>
                                        <p:attrNameLst>
                                          <p:attrName>style.visibility</p:attrName>
                                        </p:attrNameLst>
                                      </p:cBhvr>
                                      <p:to>
                                        <p:strVal val="visible"/>
                                      </p:to>
                                    </p:set>
                                    <p:animEffect transition="in" filter="dissolve">
                                      <p:cBhvr>
                                        <p:cTn id="139" dur="100"/>
                                        <p:tgtEl>
                                          <p:spTgt spid="194"/>
                                        </p:tgtEl>
                                      </p:cBhvr>
                                    </p:animEffect>
                                  </p:childTnLst>
                                </p:cTn>
                              </p:par>
                            </p:childTnLst>
                          </p:cTn>
                        </p:par>
                        <p:par>
                          <p:cTn id="140" fill="hold">
                            <p:stCondLst>
                              <p:cond delay="3400"/>
                            </p:stCondLst>
                            <p:childTnLst>
                              <p:par>
                                <p:cTn id="141" presetID="9" presetClass="entr" presetSubtype="0" fill="hold" nodeType="after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dissolve">
                                      <p:cBhvr>
                                        <p:cTn id="143" dur="100"/>
                                        <p:tgtEl>
                                          <p:spTgt spid="41"/>
                                        </p:tgtEl>
                                      </p:cBhvr>
                                    </p:animEffect>
                                  </p:childTnLst>
                                </p:cTn>
                              </p:par>
                            </p:childTnLst>
                          </p:cTn>
                        </p:par>
                        <p:par>
                          <p:cTn id="144" fill="hold">
                            <p:stCondLst>
                              <p:cond delay="3500"/>
                            </p:stCondLst>
                            <p:childTnLst>
                              <p:par>
                                <p:cTn id="145" presetID="9" presetClass="entr" presetSubtype="0" fill="hold" nodeType="afterEffect">
                                  <p:stCondLst>
                                    <p:cond delay="0"/>
                                  </p:stCondLst>
                                  <p:childTnLst>
                                    <p:set>
                                      <p:cBhvr>
                                        <p:cTn id="146" dur="1" fill="hold">
                                          <p:stCondLst>
                                            <p:cond delay="0"/>
                                          </p:stCondLst>
                                        </p:cTn>
                                        <p:tgtEl>
                                          <p:spTgt spid="191"/>
                                        </p:tgtEl>
                                        <p:attrNameLst>
                                          <p:attrName>style.visibility</p:attrName>
                                        </p:attrNameLst>
                                      </p:cBhvr>
                                      <p:to>
                                        <p:strVal val="visible"/>
                                      </p:to>
                                    </p:set>
                                    <p:animEffect transition="in" filter="dissolve">
                                      <p:cBhvr>
                                        <p:cTn id="147" dur="100"/>
                                        <p:tgtEl>
                                          <p:spTgt spid="191"/>
                                        </p:tgtEl>
                                      </p:cBhvr>
                                    </p:animEffect>
                                  </p:childTnLst>
                                </p:cTn>
                              </p:par>
                            </p:childTnLst>
                          </p:cTn>
                        </p:par>
                        <p:par>
                          <p:cTn id="148" fill="hold">
                            <p:stCondLst>
                              <p:cond delay="3600"/>
                            </p:stCondLst>
                            <p:childTnLst>
                              <p:par>
                                <p:cTn id="149" presetID="9" presetClass="entr" presetSubtype="0" fill="hold" nodeType="afterEffect">
                                  <p:stCondLst>
                                    <p:cond delay="0"/>
                                  </p:stCondLst>
                                  <p:childTnLst>
                                    <p:set>
                                      <p:cBhvr>
                                        <p:cTn id="150" dur="1" fill="hold">
                                          <p:stCondLst>
                                            <p:cond delay="0"/>
                                          </p:stCondLst>
                                        </p:cTn>
                                        <p:tgtEl>
                                          <p:spTgt spid="46"/>
                                        </p:tgtEl>
                                        <p:attrNameLst>
                                          <p:attrName>style.visibility</p:attrName>
                                        </p:attrNameLst>
                                      </p:cBhvr>
                                      <p:to>
                                        <p:strVal val="visible"/>
                                      </p:to>
                                    </p:set>
                                    <p:animEffect transition="in" filter="dissolve">
                                      <p:cBhvr>
                                        <p:cTn id="151" dur="100"/>
                                        <p:tgtEl>
                                          <p:spTgt spid="46"/>
                                        </p:tgtEl>
                                      </p:cBhvr>
                                    </p:animEffect>
                                  </p:childTnLst>
                                </p:cTn>
                              </p:par>
                            </p:childTnLst>
                          </p:cTn>
                        </p:par>
                        <p:par>
                          <p:cTn id="152" fill="hold">
                            <p:stCondLst>
                              <p:cond delay="3700"/>
                            </p:stCondLst>
                            <p:childTnLst>
                              <p:par>
                                <p:cTn id="153" presetID="9" presetClass="entr" presetSubtype="0" fill="hold" nodeType="afterEffect">
                                  <p:stCondLst>
                                    <p:cond delay="0"/>
                                  </p:stCondLst>
                                  <p:childTnLst>
                                    <p:set>
                                      <p:cBhvr>
                                        <p:cTn id="154" dur="1" fill="hold">
                                          <p:stCondLst>
                                            <p:cond delay="0"/>
                                          </p:stCondLst>
                                        </p:cTn>
                                        <p:tgtEl>
                                          <p:spTgt spid="188"/>
                                        </p:tgtEl>
                                        <p:attrNameLst>
                                          <p:attrName>style.visibility</p:attrName>
                                        </p:attrNameLst>
                                      </p:cBhvr>
                                      <p:to>
                                        <p:strVal val="visible"/>
                                      </p:to>
                                    </p:set>
                                    <p:animEffect transition="in" filter="dissolve">
                                      <p:cBhvr>
                                        <p:cTn id="155" dur="100"/>
                                        <p:tgtEl>
                                          <p:spTgt spid="188"/>
                                        </p:tgtEl>
                                      </p:cBhvr>
                                    </p:animEffect>
                                  </p:childTnLst>
                                </p:cTn>
                              </p:par>
                            </p:childTnLst>
                          </p:cTn>
                        </p:par>
                        <p:par>
                          <p:cTn id="156" fill="hold">
                            <p:stCondLst>
                              <p:cond delay="3800"/>
                            </p:stCondLst>
                            <p:childTnLst>
                              <p:par>
                                <p:cTn id="157" presetID="9" presetClass="entr" presetSubtype="0" fill="hold" nodeType="afterEffect">
                                  <p:stCondLst>
                                    <p:cond delay="0"/>
                                  </p:stCondLst>
                                  <p:childTnLst>
                                    <p:set>
                                      <p:cBhvr>
                                        <p:cTn id="158" dur="1" fill="hold">
                                          <p:stCondLst>
                                            <p:cond delay="0"/>
                                          </p:stCondLst>
                                        </p:cTn>
                                        <p:tgtEl>
                                          <p:spTgt spid="49"/>
                                        </p:tgtEl>
                                        <p:attrNameLst>
                                          <p:attrName>style.visibility</p:attrName>
                                        </p:attrNameLst>
                                      </p:cBhvr>
                                      <p:to>
                                        <p:strVal val="visible"/>
                                      </p:to>
                                    </p:set>
                                    <p:animEffect transition="in" filter="dissolve">
                                      <p:cBhvr>
                                        <p:cTn id="159" dur="100"/>
                                        <p:tgtEl>
                                          <p:spTgt spid="49"/>
                                        </p:tgtEl>
                                      </p:cBhvr>
                                    </p:animEffect>
                                  </p:childTnLst>
                                </p:cTn>
                              </p:par>
                            </p:childTnLst>
                          </p:cTn>
                        </p:par>
                        <p:par>
                          <p:cTn id="160" fill="hold">
                            <p:stCondLst>
                              <p:cond delay="3900"/>
                            </p:stCondLst>
                            <p:childTnLst>
                              <p:par>
                                <p:cTn id="161" presetID="9" presetClass="entr" presetSubtype="0" fill="hold" nodeType="afterEffect">
                                  <p:stCondLst>
                                    <p:cond delay="0"/>
                                  </p:stCondLst>
                                  <p:childTnLst>
                                    <p:set>
                                      <p:cBhvr>
                                        <p:cTn id="162" dur="1" fill="hold">
                                          <p:stCondLst>
                                            <p:cond delay="0"/>
                                          </p:stCondLst>
                                        </p:cTn>
                                        <p:tgtEl>
                                          <p:spTgt spid="185"/>
                                        </p:tgtEl>
                                        <p:attrNameLst>
                                          <p:attrName>style.visibility</p:attrName>
                                        </p:attrNameLst>
                                      </p:cBhvr>
                                      <p:to>
                                        <p:strVal val="visible"/>
                                      </p:to>
                                    </p:set>
                                    <p:animEffect transition="in" filter="dissolve">
                                      <p:cBhvr>
                                        <p:cTn id="163" dur="100"/>
                                        <p:tgtEl>
                                          <p:spTgt spid="185"/>
                                        </p:tgtEl>
                                      </p:cBhvr>
                                    </p:animEffect>
                                  </p:childTnLst>
                                </p:cTn>
                              </p:par>
                            </p:childTnLst>
                          </p:cTn>
                        </p:par>
                        <p:par>
                          <p:cTn id="164" fill="hold">
                            <p:stCondLst>
                              <p:cond delay="4000"/>
                            </p:stCondLst>
                            <p:childTnLst>
                              <p:par>
                                <p:cTn id="165" presetID="9" presetClass="entr" presetSubtype="0" fill="hold" nodeType="afterEffect">
                                  <p:stCondLst>
                                    <p:cond delay="0"/>
                                  </p:stCondLst>
                                  <p:childTnLst>
                                    <p:set>
                                      <p:cBhvr>
                                        <p:cTn id="166" dur="1" fill="hold">
                                          <p:stCondLst>
                                            <p:cond delay="0"/>
                                          </p:stCondLst>
                                        </p:cTn>
                                        <p:tgtEl>
                                          <p:spTgt spid="52"/>
                                        </p:tgtEl>
                                        <p:attrNameLst>
                                          <p:attrName>style.visibility</p:attrName>
                                        </p:attrNameLst>
                                      </p:cBhvr>
                                      <p:to>
                                        <p:strVal val="visible"/>
                                      </p:to>
                                    </p:set>
                                    <p:animEffect transition="in" filter="dissolve">
                                      <p:cBhvr>
                                        <p:cTn id="167" dur="100"/>
                                        <p:tgtEl>
                                          <p:spTgt spid="52"/>
                                        </p:tgtEl>
                                      </p:cBhvr>
                                    </p:animEffect>
                                  </p:childTnLst>
                                </p:cTn>
                              </p:par>
                            </p:childTnLst>
                          </p:cTn>
                        </p:par>
                        <p:par>
                          <p:cTn id="168" fill="hold">
                            <p:stCondLst>
                              <p:cond delay="4100"/>
                            </p:stCondLst>
                            <p:childTnLst>
                              <p:par>
                                <p:cTn id="169" presetID="9" presetClass="entr" presetSubtype="0" fill="hold" nodeType="afterEffect">
                                  <p:stCondLst>
                                    <p:cond delay="0"/>
                                  </p:stCondLst>
                                  <p:childTnLst>
                                    <p:set>
                                      <p:cBhvr>
                                        <p:cTn id="170" dur="1" fill="hold">
                                          <p:stCondLst>
                                            <p:cond delay="0"/>
                                          </p:stCondLst>
                                        </p:cTn>
                                        <p:tgtEl>
                                          <p:spTgt spid="182"/>
                                        </p:tgtEl>
                                        <p:attrNameLst>
                                          <p:attrName>style.visibility</p:attrName>
                                        </p:attrNameLst>
                                      </p:cBhvr>
                                      <p:to>
                                        <p:strVal val="visible"/>
                                      </p:to>
                                    </p:set>
                                    <p:animEffect transition="in" filter="dissolve">
                                      <p:cBhvr>
                                        <p:cTn id="171" dur="100"/>
                                        <p:tgtEl>
                                          <p:spTgt spid="182"/>
                                        </p:tgtEl>
                                      </p:cBhvr>
                                    </p:animEffect>
                                  </p:childTnLst>
                                </p:cTn>
                              </p:par>
                            </p:childTnLst>
                          </p:cTn>
                        </p:par>
                        <p:par>
                          <p:cTn id="172" fill="hold">
                            <p:stCondLst>
                              <p:cond delay="4200"/>
                            </p:stCondLst>
                            <p:childTnLst>
                              <p:par>
                                <p:cTn id="173" presetID="9" presetClass="entr" presetSubtype="0" fill="hold" nodeType="afterEffect">
                                  <p:stCondLst>
                                    <p:cond delay="0"/>
                                  </p:stCondLst>
                                  <p:childTnLst>
                                    <p:set>
                                      <p:cBhvr>
                                        <p:cTn id="174" dur="1" fill="hold">
                                          <p:stCondLst>
                                            <p:cond delay="0"/>
                                          </p:stCondLst>
                                        </p:cTn>
                                        <p:tgtEl>
                                          <p:spTgt spid="55"/>
                                        </p:tgtEl>
                                        <p:attrNameLst>
                                          <p:attrName>style.visibility</p:attrName>
                                        </p:attrNameLst>
                                      </p:cBhvr>
                                      <p:to>
                                        <p:strVal val="visible"/>
                                      </p:to>
                                    </p:set>
                                    <p:animEffect transition="in" filter="dissolve">
                                      <p:cBhvr>
                                        <p:cTn id="175" dur="100"/>
                                        <p:tgtEl>
                                          <p:spTgt spid="55"/>
                                        </p:tgtEl>
                                      </p:cBhvr>
                                    </p:animEffect>
                                  </p:childTnLst>
                                </p:cTn>
                              </p:par>
                            </p:childTnLst>
                          </p:cTn>
                        </p:par>
                        <p:par>
                          <p:cTn id="176" fill="hold">
                            <p:stCondLst>
                              <p:cond delay="4300"/>
                            </p:stCondLst>
                            <p:childTnLst>
                              <p:par>
                                <p:cTn id="177" presetID="9" presetClass="entr" presetSubtype="0" fill="hold" nodeType="afterEffect">
                                  <p:stCondLst>
                                    <p:cond delay="0"/>
                                  </p:stCondLst>
                                  <p:childTnLst>
                                    <p:set>
                                      <p:cBhvr>
                                        <p:cTn id="178" dur="1" fill="hold">
                                          <p:stCondLst>
                                            <p:cond delay="0"/>
                                          </p:stCondLst>
                                        </p:cTn>
                                        <p:tgtEl>
                                          <p:spTgt spid="58"/>
                                        </p:tgtEl>
                                        <p:attrNameLst>
                                          <p:attrName>style.visibility</p:attrName>
                                        </p:attrNameLst>
                                      </p:cBhvr>
                                      <p:to>
                                        <p:strVal val="visible"/>
                                      </p:to>
                                    </p:set>
                                    <p:animEffect transition="in" filter="dissolve">
                                      <p:cBhvr>
                                        <p:cTn id="179" dur="1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Data Onboarding with Pentaho Metadata Injection</a:t>
            </a:r>
          </a:p>
        </p:txBody>
      </p:sp>
      <p:grpSp>
        <p:nvGrpSpPr>
          <p:cNvPr id="55" name="Group 54"/>
          <p:cNvGrpSpPr/>
          <p:nvPr/>
        </p:nvGrpSpPr>
        <p:grpSpPr>
          <a:xfrm>
            <a:off x="4038445" y="2291008"/>
            <a:ext cx="1501752" cy="305502"/>
            <a:chOff x="4742139" y="3189778"/>
            <a:chExt cx="1501752" cy="305502"/>
          </a:xfrm>
        </p:grpSpPr>
        <p:sp>
          <p:nvSpPr>
            <p:cNvPr id="56" name="Rounded Rectangle 55"/>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 name="TextBox 56"/>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58" name="Group 57"/>
          <p:cNvGrpSpPr/>
          <p:nvPr/>
        </p:nvGrpSpPr>
        <p:grpSpPr>
          <a:xfrm>
            <a:off x="4109058" y="2362741"/>
            <a:ext cx="1501752" cy="305502"/>
            <a:chOff x="4742139" y="3189778"/>
            <a:chExt cx="1501752" cy="305502"/>
          </a:xfrm>
        </p:grpSpPr>
        <p:sp>
          <p:nvSpPr>
            <p:cNvPr id="59" name="Rounded Rectangle 58"/>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0" name="TextBox 59"/>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61" name="Group 60"/>
          <p:cNvGrpSpPr/>
          <p:nvPr/>
        </p:nvGrpSpPr>
        <p:grpSpPr>
          <a:xfrm>
            <a:off x="301952" y="2637159"/>
            <a:ext cx="798117" cy="638494"/>
            <a:chOff x="1726688" y="3180363"/>
            <a:chExt cx="798117" cy="638494"/>
          </a:xfrm>
        </p:grpSpPr>
        <p:sp>
          <p:nvSpPr>
            <p:cNvPr id="62" name="Rectangle 61"/>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3" name="Rounded Rectangle 62"/>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4" name="Picture 63"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65" name="Group 64"/>
          <p:cNvGrpSpPr/>
          <p:nvPr/>
        </p:nvGrpSpPr>
        <p:grpSpPr>
          <a:xfrm>
            <a:off x="723203" y="2682230"/>
            <a:ext cx="798117" cy="638494"/>
            <a:chOff x="1726688" y="3180363"/>
            <a:chExt cx="798117" cy="638494"/>
          </a:xfrm>
        </p:grpSpPr>
        <p:sp>
          <p:nvSpPr>
            <p:cNvPr id="66" name="Rectangle 65"/>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Rounded Rectangle 66"/>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8" name="Picture 67"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69" name="Group 68"/>
          <p:cNvGrpSpPr/>
          <p:nvPr/>
        </p:nvGrpSpPr>
        <p:grpSpPr>
          <a:xfrm>
            <a:off x="1144454" y="2727301"/>
            <a:ext cx="798117" cy="638494"/>
            <a:chOff x="1726688" y="3180363"/>
            <a:chExt cx="798117" cy="638494"/>
          </a:xfrm>
        </p:grpSpPr>
        <p:sp>
          <p:nvSpPr>
            <p:cNvPr id="70" name="Rectangle 69"/>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Rounded Rectangle 70"/>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2" name="Picture 71"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73" name="Group 72"/>
          <p:cNvGrpSpPr/>
          <p:nvPr/>
        </p:nvGrpSpPr>
        <p:grpSpPr>
          <a:xfrm>
            <a:off x="1565705" y="2772372"/>
            <a:ext cx="798117" cy="638494"/>
            <a:chOff x="1726688" y="3180363"/>
            <a:chExt cx="798117" cy="638494"/>
          </a:xfrm>
        </p:grpSpPr>
        <p:sp>
          <p:nvSpPr>
            <p:cNvPr id="74" name="Rectangle 73"/>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5" name="Rounded Rectangle 74"/>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6" name="Picture 75"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77" name="Group 76"/>
          <p:cNvGrpSpPr/>
          <p:nvPr/>
        </p:nvGrpSpPr>
        <p:grpSpPr>
          <a:xfrm>
            <a:off x="499827" y="2827250"/>
            <a:ext cx="798117" cy="638494"/>
            <a:chOff x="1726688" y="3180363"/>
            <a:chExt cx="798117" cy="638494"/>
          </a:xfrm>
        </p:grpSpPr>
        <p:sp>
          <p:nvSpPr>
            <p:cNvPr id="78" name="Rectangle 77"/>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ounded Rectangle 78"/>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0" name="Picture 79"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81" name="Group 80"/>
          <p:cNvGrpSpPr/>
          <p:nvPr/>
        </p:nvGrpSpPr>
        <p:grpSpPr>
          <a:xfrm>
            <a:off x="921078" y="2872321"/>
            <a:ext cx="798117" cy="638494"/>
            <a:chOff x="1726688" y="3180363"/>
            <a:chExt cx="798117" cy="638494"/>
          </a:xfrm>
        </p:grpSpPr>
        <p:sp>
          <p:nvSpPr>
            <p:cNvPr id="82" name="Rectangle 81"/>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3" name="Rounded Rectangle 82"/>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4" name="Picture 83"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85" name="Group 84"/>
          <p:cNvGrpSpPr/>
          <p:nvPr/>
        </p:nvGrpSpPr>
        <p:grpSpPr>
          <a:xfrm>
            <a:off x="1342329" y="2917392"/>
            <a:ext cx="798117" cy="638494"/>
            <a:chOff x="1726688" y="3180363"/>
            <a:chExt cx="798117" cy="638494"/>
          </a:xfrm>
        </p:grpSpPr>
        <p:sp>
          <p:nvSpPr>
            <p:cNvPr id="86" name="Rectangle 85"/>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 name="Rounded Rectangle 86"/>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8" name="Picture 87"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89" name="Group 88"/>
          <p:cNvGrpSpPr/>
          <p:nvPr/>
        </p:nvGrpSpPr>
        <p:grpSpPr>
          <a:xfrm>
            <a:off x="1763580" y="2962463"/>
            <a:ext cx="798117" cy="638494"/>
            <a:chOff x="1726688" y="3180363"/>
            <a:chExt cx="798117" cy="638494"/>
          </a:xfrm>
        </p:grpSpPr>
        <p:sp>
          <p:nvSpPr>
            <p:cNvPr id="90" name="Rectangle 89"/>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1" name="Rounded Rectangle 90"/>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2" name="Picture 91"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93" name="Group 92"/>
          <p:cNvGrpSpPr/>
          <p:nvPr/>
        </p:nvGrpSpPr>
        <p:grpSpPr>
          <a:xfrm>
            <a:off x="697702" y="3017341"/>
            <a:ext cx="798117" cy="638494"/>
            <a:chOff x="1726688" y="3180363"/>
            <a:chExt cx="798117" cy="638494"/>
          </a:xfrm>
        </p:grpSpPr>
        <p:sp>
          <p:nvSpPr>
            <p:cNvPr id="94" name="Rectangle 93"/>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5" name="Rounded Rectangle 94"/>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6" name="Picture 95"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97" name="Group 96"/>
          <p:cNvGrpSpPr/>
          <p:nvPr/>
        </p:nvGrpSpPr>
        <p:grpSpPr>
          <a:xfrm>
            <a:off x="1118953" y="3062412"/>
            <a:ext cx="798117" cy="638494"/>
            <a:chOff x="1726688" y="3180363"/>
            <a:chExt cx="798117" cy="638494"/>
          </a:xfrm>
        </p:grpSpPr>
        <p:sp>
          <p:nvSpPr>
            <p:cNvPr id="98" name="Rectangle 97"/>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Rounded Rectangle 98"/>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0" name="Picture 99"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01" name="Group 100"/>
          <p:cNvGrpSpPr/>
          <p:nvPr/>
        </p:nvGrpSpPr>
        <p:grpSpPr>
          <a:xfrm>
            <a:off x="1540204" y="3107483"/>
            <a:ext cx="798117" cy="638494"/>
            <a:chOff x="1726688" y="3180363"/>
            <a:chExt cx="798117" cy="638494"/>
          </a:xfrm>
        </p:grpSpPr>
        <p:sp>
          <p:nvSpPr>
            <p:cNvPr id="102" name="Rectangle 101"/>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Rounded Rectangle 102"/>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4" name="Picture 103"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05" name="Group 104"/>
          <p:cNvGrpSpPr/>
          <p:nvPr/>
        </p:nvGrpSpPr>
        <p:grpSpPr>
          <a:xfrm>
            <a:off x="1961455" y="3152554"/>
            <a:ext cx="798117" cy="638494"/>
            <a:chOff x="1726688" y="3180363"/>
            <a:chExt cx="798117" cy="638494"/>
          </a:xfrm>
        </p:grpSpPr>
        <p:sp>
          <p:nvSpPr>
            <p:cNvPr id="106" name="Rectangle 105"/>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7" name="Rounded Rectangle 106"/>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8" name="Picture 107"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09" name="Group 108"/>
          <p:cNvGrpSpPr/>
          <p:nvPr/>
        </p:nvGrpSpPr>
        <p:grpSpPr>
          <a:xfrm>
            <a:off x="1542251" y="1015587"/>
            <a:ext cx="678657" cy="705271"/>
            <a:chOff x="1871282" y="1414694"/>
            <a:chExt cx="678657" cy="705271"/>
          </a:xfrm>
        </p:grpSpPr>
        <p:sp>
          <p:nvSpPr>
            <p:cNvPr id="110" name="Can 109"/>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1" name="Picture 110"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12" name="Group 111"/>
          <p:cNvGrpSpPr/>
          <p:nvPr/>
        </p:nvGrpSpPr>
        <p:grpSpPr>
          <a:xfrm>
            <a:off x="1010054" y="1015587"/>
            <a:ext cx="678657" cy="705271"/>
            <a:chOff x="1871282" y="1414694"/>
            <a:chExt cx="678657" cy="705271"/>
          </a:xfrm>
        </p:grpSpPr>
        <p:sp>
          <p:nvSpPr>
            <p:cNvPr id="113" name="Can 112"/>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4" name="Picture 113"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15" name="Group 114"/>
          <p:cNvGrpSpPr/>
          <p:nvPr/>
        </p:nvGrpSpPr>
        <p:grpSpPr>
          <a:xfrm>
            <a:off x="477857" y="1015587"/>
            <a:ext cx="678657" cy="705271"/>
            <a:chOff x="1871282" y="1414694"/>
            <a:chExt cx="678657" cy="705271"/>
          </a:xfrm>
        </p:grpSpPr>
        <p:sp>
          <p:nvSpPr>
            <p:cNvPr id="116" name="Can 115"/>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7" name="Picture 116"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18" name="Group 117"/>
          <p:cNvGrpSpPr/>
          <p:nvPr/>
        </p:nvGrpSpPr>
        <p:grpSpPr>
          <a:xfrm>
            <a:off x="1655360" y="1199840"/>
            <a:ext cx="678657" cy="705271"/>
            <a:chOff x="1871282" y="1414694"/>
            <a:chExt cx="678657" cy="705271"/>
          </a:xfrm>
        </p:grpSpPr>
        <p:sp>
          <p:nvSpPr>
            <p:cNvPr id="119" name="Can 118"/>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0" name="Picture 119"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21" name="Group 120"/>
          <p:cNvGrpSpPr/>
          <p:nvPr/>
        </p:nvGrpSpPr>
        <p:grpSpPr>
          <a:xfrm>
            <a:off x="1123163" y="1199840"/>
            <a:ext cx="678657" cy="705271"/>
            <a:chOff x="1871282" y="1414694"/>
            <a:chExt cx="678657" cy="705271"/>
          </a:xfrm>
        </p:grpSpPr>
        <p:sp>
          <p:nvSpPr>
            <p:cNvPr id="122" name="Can 121"/>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3" name="Picture 122"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24" name="Group 123"/>
          <p:cNvGrpSpPr/>
          <p:nvPr/>
        </p:nvGrpSpPr>
        <p:grpSpPr>
          <a:xfrm>
            <a:off x="590966" y="1199840"/>
            <a:ext cx="678657" cy="705271"/>
            <a:chOff x="1871282" y="1414694"/>
            <a:chExt cx="678657" cy="705271"/>
          </a:xfrm>
        </p:grpSpPr>
        <p:sp>
          <p:nvSpPr>
            <p:cNvPr id="125" name="Can 124"/>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6" name="Picture 125"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27" name="Group 126"/>
          <p:cNvGrpSpPr/>
          <p:nvPr/>
        </p:nvGrpSpPr>
        <p:grpSpPr>
          <a:xfrm>
            <a:off x="1768469" y="1384093"/>
            <a:ext cx="678657" cy="705271"/>
            <a:chOff x="1871282" y="1414694"/>
            <a:chExt cx="678657" cy="705271"/>
          </a:xfrm>
        </p:grpSpPr>
        <p:sp>
          <p:nvSpPr>
            <p:cNvPr id="128" name="Can 127"/>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9" name="Picture 128"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30" name="Group 129"/>
          <p:cNvGrpSpPr/>
          <p:nvPr/>
        </p:nvGrpSpPr>
        <p:grpSpPr>
          <a:xfrm>
            <a:off x="1236272" y="1384093"/>
            <a:ext cx="678657" cy="705271"/>
            <a:chOff x="1871282" y="1414694"/>
            <a:chExt cx="678657" cy="705271"/>
          </a:xfrm>
        </p:grpSpPr>
        <p:sp>
          <p:nvSpPr>
            <p:cNvPr id="131" name="Can 130"/>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2" name="Picture 131"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33" name="Group 132"/>
          <p:cNvGrpSpPr/>
          <p:nvPr/>
        </p:nvGrpSpPr>
        <p:grpSpPr>
          <a:xfrm>
            <a:off x="704075" y="1384093"/>
            <a:ext cx="678657" cy="705271"/>
            <a:chOff x="1871282" y="1414694"/>
            <a:chExt cx="678657" cy="705271"/>
          </a:xfrm>
        </p:grpSpPr>
        <p:sp>
          <p:nvSpPr>
            <p:cNvPr id="134" name="Can 133"/>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5" name="Picture 134"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sp>
        <p:nvSpPr>
          <p:cNvPr id="136" name="TextBox 135"/>
          <p:cNvSpPr txBox="1"/>
          <p:nvPr/>
        </p:nvSpPr>
        <p:spPr>
          <a:xfrm>
            <a:off x="1043403" y="2248064"/>
            <a:ext cx="127762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rPr>
              <a:t>RDBMS</a:t>
            </a:r>
          </a:p>
        </p:txBody>
      </p:sp>
      <p:cxnSp>
        <p:nvCxnSpPr>
          <p:cNvPr id="139" name="Straight Connector 138"/>
          <p:cNvCxnSpPr/>
          <p:nvPr/>
        </p:nvCxnSpPr>
        <p:spPr>
          <a:xfrm>
            <a:off x="3040995" y="1069209"/>
            <a:ext cx="0" cy="3000375"/>
          </a:xfrm>
          <a:prstGeom prst="line">
            <a:avLst/>
          </a:prstGeom>
          <a:ln w="19050">
            <a:solidFill>
              <a:srgbClr val="929A9F"/>
            </a:solidFill>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a:off x="3040995" y="2533144"/>
            <a:ext cx="438922" cy="0"/>
          </a:xfrm>
          <a:prstGeom prst="straightConnector1">
            <a:avLst/>
          </a:prstGeom>
          <a:ln w="19050">
            <a:solidFill>
              <a:srgbClr val="929A9F"/>
            </a:solidFill>
            <a:tailEnd type="triangle" w="med" len="med"/>
          </a:ln>
          <a:effectLst/>
        </p:spPr>
        <p:style>
          <a:lnRef idx="1">
            <a:schemeClr val="accent1"/>
          </a:lnRef>
          <a:fillRef idx="0">
            <a:schemeClr val="accent1"/>
          </a:fillRef>
          <a:effectRef idx="0">
            <a:schemeClr val="accent1"/>
          </a:effectRef>
          <a:fontRef idx="minor">
            <a:schemeClr val="tx1"/>
          </a:fontRef>
        </p:style>
      </p:cxnSp>
      <p:sp>
        <p:nvSpPr>
          <p:cNvPr id="141" name="Rounded Rectangle 140"/>
          <p:cNvSpPr/>
          <p:nvPr/>
        </p:nvSpPr>
        <p:spPr>
          <a:xfrm>
            <a:off x="329184" y="4354870"/>
            <a:ext cx="2637538" cy="294663"/>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42" name="Rectangle 141"/>
          <p:cNvSpPr/>
          <p:nvPr/>
        </p:nvSpPr>
        <p:spPr>
          <a:xfrm>
            <a:off x="329183" y="4322592"/>
            <a:ext cx="2637539" cy="338554"/>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Open Sans Semibold" charset="0"/>
                <a:cs typeface="Calibri" panose="020F0502020204030204" pitchFamily="34" charset="0"/>
              </a:rPr>
              <a:t>Disparate Data Sources</a:t>
            </a:r>
          </a:p>
        </p:txBody>
      </p:sp>
      <p:sp>
        <p:nvSpPr>
          <p:cNvPr id="143" name="TextBox 142"/>
          <p:cNvSpPr txBox="1"/>
          <p:nvPr/>
        </p:nvSpPr>
        <p:spPr>
          <a:xfrm>
            <a:off x="1104421" y="3878531"/>
            <a:ext cx="1079606"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rPr>
              <a:t>Files</a:t>
            </a:r>
          </a:p>
        </p:txBody>
      </p:sp>
      <p:grpSp>
        <p:nvGrpSpPr>
          <p:cNvPr id="144" name="Group 143"/>
          <p:cNvGrpSpPr/>
          <p:nvPr/>
        </p:nvGrpSpPr>
        <p:grpSpPr>
          <a:xfrm>
            <a:off x="1881579" y="1568346"/>
            <a:ext cx="678657" cy="705271"/>
            <a:chOff x="1871282" y="1414694"/>
            <a:chExt cx="678657" cy="705271"/>
          </a:xfrm>
        </p:grpSpPr>
        <p:sp>
          <p:nvSpPr>
            <p:cNvPr id="145" name="Can 144"/>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6" name="Picture 145"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47" name="Group 146"/>
          <p:cNvGrpSpPr/>
          <p:nvPr/>
        </p:nvGrpSpPr>
        <p:grpSpPr>
          <a:xfrm>
            <a:off x="1349382" y="1568346"/>
            <a:ext cx="678657" cy="705271"/>
            <a:chOff x="1871282" y="1414694"/>
            <a:chExt cx="678657" cy="705271"/>
          </a:xfrm>
        </p:grpSpPr>
        <p:sp>
          <p:nvSpPr>
            <p:cNvPr id="148" name="Can 147"/>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9" name="Picture 148"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50" name="Group 149"/>
          <p:cNvGrpSpPr/>
          <p:nvPr/>
        </p:nvGrpSpPr>
        <p:grpSpPr>
          <a:xfrm>
            <a:off x="817185" y="1568346"/>
            <a:ext cx="678657" cy="705271"/>
            <a:chOff x="1871282" y="1414694"/>
            <a:chExt cx="678657" cy="705271"/>
          </a:xfrm>
        </p:grpSpPr>
        <p:sp>
          <p:nvSpPr>
            <p:cNvPr id="151" name="Can 150"/>
            <p:cNvSpPr/>
            <p:nvPr/>
          </p:nvSpPr>
          <p:spPr>
            <a:xfrm>
              <a:off x="1914513" y="1439189"/>
              <a:ext cx="598545" cy="675362"/>
            </a:xfrm>
            <a:prstGeom prst="can">
              <a:avLst>
                <a:gd name="adj" fmla="val 456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52" name="Picture 151" descr="icons-34-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871282" y="1414694"/>
              <a:ext cx="678657" cy="705271"/>
            </a:xfrm>
            <a:prstGeom prst="rect">
              <a:avLst/>
            </a:prstGeom>
          </p:spPr>
        </p:pic>
      </p:grpSp>
      <p:grpSp>
        <p:nvGrpSpPr>
          <p:cNvPr id="153" name="Group 152"/>
          <p:cNvGrpSpPr/>
          <p:nvPr/>
        </p:nvGrpSpPr>
        <p:grpSpPr>
          <a:xfrm>
            <a:off x="895576" y="3207431"/>
            <a:ext cx="798117" cy="638494"/>
            <a:chOff x="1726688" y="3180363"/>
            <a:chExt cx="798117" cy="638494"/>
          </a:xfrm>
        </p:grpSpPr>
        <p:sp>
          <p:nvSpPr>
            <p:cNvPr id="154" name="Rectangle 153"/>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 name="Rounded Rectangle 154"/>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56" name="Picture 155"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57" name="Group 156"/>
          <p:cNvGrpSpPr/>
          <p:nvPr/>
        </p:nvGrpSpPr>
        <p:grpSpPr>
          <a:xfrm>
            <a:off x="1316827" y="3252502"/>
            <a:ext cx="798117" cy="638494"/>
            <a:chOff x="1726688" y="3180363"/>
            <a:chExt cx="798117" cy="638494"/>
          </a:xfrm>
        </p:grpSpPr>
        <p:sp>
          <p:nvSpPr>
            <p:cNvPr id="158" name="Rectangle 157"/>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9" name="Rounded Rectangle 158"/>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0" name="Picture 159"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61" name="Group 160"/>
          <p:cNvGrpSpPr/>
          <p:nvPr/>
        </p:nvGrpSpPr>
        <p:grpSpPr>
          <a:xfrm>
            <a:off x="1738078" y="3297573"/>
            <a:ext cx="798117" cy="638494"/>
            <a:chOff x="1726688" y="3180363"/>
            <a:chExt cx="798117" cy="638494"/>
          </a:xfrm>
        </p:grpSpPr>
        <p:sp>
          <p:nvSpPr>
            <p:cNvPr id="162" name="Rectangle 161"/>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ounded Rectangle 162"/>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4" name="Picture 163"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grpSp>
        <p:nvGrpSpPr>
          <p:cNvPr id="165" name="Group 164"/>
          <p:cNvGrpSpPr/>
          <p:nvPr/>
        </p:nvGrpSpPr>
        <p:grpSpPr>
          <a:xfrm>
            <a:off x="2159329" y="3342644"/>
            <a:ext cx="798117" cy="638494"/>
            <a:chOff x="1726688" y="3180363"/>
            <a:chExt cx="798117" cy="638494"/>
          </a:xfrm>
        </p:grpSpPr>
        <p:sp>
          <p:nvSpPr>
            <p:cNvPr id="166" name="Rectangle 165"/>
            <p:cNvSpPr/>
            <p:nvPr/>
          </p:nvSpPr>
          <p:spPr>
            <a:xfrm>
              <a:off x="2015812" y="3203575"/>
              <a:ext cx="381313"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7" name="Rounded Rectangle 166"/>
            <p:cNvSpPr/>
            <p:nvPr/>
          </p:nvSpPr>
          <p:spPr>
            <a:xfrm>
              <a:off x="1829650" y="3352800"/>
              <a:ext cx="522316" cy="412750"/>
            </a:xfrm>
            <a:prstGeom prst="roundRect">
              <a:avLst>
                <a:gd name="adj" fmla="val 118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8" name="Picture 167" descr="icons-gray-7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6688" y="3180363"/>
              <a:ext cx="798117" cy="638494"/>
            </a:xfrm>
            <a:prstGeom prst="rect">
              <a:avLst/>
            </a:prstGeom>
          </p:spPr>
        </p:pic>
      </p:grpSp>
      <p:cxnSp>
        <p:nvCxnSpPr>
          <p:cNvPr id="169" name="Straight Arrow Connector 168"/>
          <p:cNvCxnSpPr/>
          <p:nvPr/>
        </p:nvCxnSpPr>
        <p:spPr>
          <a:xfrm>
            <a:off x="6246327" y="2533144"/>
            <a:ext cx="797658" cy="0"/>
          </a:xfrm>
          <a:prstGeom prst="straightConnector1">
            <a:avLst/>
          </a:prstGeom>
          <a:ln w="19050">
            <a:solidFill>
              <a:srgbClr val="929A9F"/>
            </a:solidFill>
            <a:tailEnd type="triangle" w="med" len="med"/>
          </a:ln>
          <a:effectLst/>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430352" y="4322592"/>
            <a:ext cx="5451704" cy="338554"/>
            <a:chOff x="3430352" y="4322592"/>
            <a:chExt cx="5451704" cy="338554"/>
          </a:xfrm>
        </p:grpSpPr>
        <p:grpSp>
          <p:nvGrpSpPr>
            <p:cNvPr id="170" name="Group 169"/>
            <p:cNvGrpSpPr/>
            <p:nvPr/>
          </p:nvGrpSpPr>
          <p:grpSpPr>
            <a:xfrm>
              <a:off x="3430352" y="4322592"/>
              <a:ext cx="2946125" cy="338554"/>
              <a:chOff x="3430352" y="4322592"/>
              <a:chExt cx="2946125" cy="338554"/>
            </a:xfrm>
          </p:grpSpPr>
          <p:sp>
            <p:nvSpPr>
              <p:cNvPr id="171" name="Rounded Rectangle 170"/>
              <p:cNvSpPr/>
              <p:nvPr/>
            </p:nvSpPr>
            <p:spPr>
              <a:xfrm>
                <a:off x="3430352" y="4354870"/>
                <a:ext cx="2946125" cy="294663"/>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72" name="Rectangle 171"/>
              <p:cNvSpPr/>
              <p:nvPr/>
            </p:nvSpPr>
            <p:spPr>
              <a:xfrm>
                <a:off x="3457405" y="4322592"/>
                <a:ext cx="2878467" cy="338554"/>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Open Sans Semibold" charset="0"/>
                    <a:cs typeface="Calibri" panose="020F0502020204030204" pitchFamily="34" charset="0"/>
                  </a:rPr>
                  <a:t>Ingestion Processes</a:t>
                </a:r>
              </a:p>
            </p:txBody>
          </p:sp>
        </p:grpSp>
        <p:grpSp>
          <p:nvGrpSpPr>
            <p:cNvPr id="173" name="Group 172"/>
            <p:cNvGrpSpPr/>
            <p:nvPr/>
          </p:nvGrpSpPr>
          <p:grpSpPr>
            <a:xfrm>
              <a:off x="6518263" y="4322592"/>
              <a:ext cx="2363793" cy="338554"/>
              <a:chOff x="6518263" y="4322592"/>
              <a:chExt cx="2363793" cy="338554"/>
            </a:xfrm>
          </p:grpSpPr>
          <p:sp>
            <p:nvSpPr>
              <p:cNvPr id="174" name="Rounded Rectangle 173"/>
              <p:cNvSpPr/>
              <p:nvPr/>
            </p:nvSpPr>
            <p:spPr>
              <a:xfrm>
                <a:off x="6518263" y="4354870"/>
                <a:ext cx="2363792" cy="294663"/>
              </a:xfrm>
              <a:prstGeom prst="round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75" name="Rectangle 174"/>
              <p:cNvSpPr/>
              <p:nvPr/>
            </p:nvSpPr>
            <p:spPr>
              <a:xfrm>
                <a:off x="6518265" y="4322592"/>
                <a:ext cx="2363791"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Open Sans Semibold" charset="0"/>
                    <a:cs typeface="Calibri" panose="020F0502020204030204" pitchFamily="34" charset="0"/>
                  </a:rPr>
                  <a:t>Transformations</a:t>
                </a:r>
              </a:p>
            </p:txBody>
          </p:sp>
        </p:grpSp>
      </p:grpSp>
      <p:grpSp>
        <p:nvGrpSpPr>
          <p:cNvPr id="176" name="Group 175"/>
          <p:cNvGrpSpPr/>
          <p:nvPr/>
        </p:nvGrpSpPr>
        <p:grpSpPr>
          <a:xfrm>
            <a:off x="4179671" y="2434474"/>
            <a:ext cx="1501752" cy="305502"/>
            <a:chOff x="4742139" y="3189778"/>
            <a:chExt cx="1501752" cy="305502"/>
          </a:xfrm>
        </p:grpSpPr>
        <p:sp>
          <p:nvSpPr>
            <p:cNvPr id="177" name="Rounded Rectangle 176"/>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8" name="TextBox 177"/>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grpSp>
        <p:nvGrpSpPr>
          <p:cNvPr id="179" name="Group 178"/>
          <p:cNvGrpSpPr/>
          <p:nvPr/>
        </p:nvGrpSpPr>
        <p:grpSpPr>
          <a:xfrm>
            <a:off x="4250284" y="2506207"/>
            <a:ext cx="1501752" cy="305502"/>
            <a:chOff x="4742139" y="3189778"/>
            <a:chExt cx="1501752" cy="305502"/>
          </a:xfrm>
        </p:grpSpPr>
        <p:sp>
          <p:nvSpPr>
            <p:cNvPr id="180" name="Rounded Rectangle 179"/>
            <p:cNvSpPr/>
            <p:nvPr/>
          </p:nvSpPr>
          <p:spPr>
            <a:xfrm>
              <a:off x="4742139" y="3189778"/>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1" name="TextBox 180"/>
            <p:cNvSpPr txBox="1"/>
            <p:nvPr/>
          </p:nvSpPr>
          <p:spPr>
            <a:xfrm>
              <a:off x="4755638" y="3205727"/>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endPar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endParaRPr>
            </a:p>
          </p:txBody>
        </p:sp>
      </p:grpSp>
      <p:sp>
        <p:nvSpPr>
          <p:cNvPr id="183" name="Rounded Rectangle 182"/>
          <p:cNvSpPr/>
          <p:nvPr/>
        </p:nvSpPr>
        <p:spPr>
          <a:xfrm>
            <a:off x="4320897" y="2577940"/>
            <a:ext cx="1501752" cy="305502"/>
          </a:xfrm>
          <a:prstGeom prst="roundRect">
            <a:avLst/>
          </a:prstGeom>
          <a:solidFill>
            <a:schemeClr val="bg1"/>
          </a:solidFill>
          <a:ln w="28575">
            <a:solidFill>
              <a:srgbClr val="929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4" name="TextBox 183"/>
          <p:cNvSpPr txBox="1"/>
          <p:nvPr/>
        </p:nvSpPr>
        <p:spPr>
          <a:xfrm>
            <a:off x="4334396" y="2593889"/>
            <a:ext cx="1488253"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Procedures</a:t>
            </a:r>
          </a:p>
        </p:txBody>
      </p:sp>
      <p:grpSp>
        <p:nvGrpSpPr>
          <p:cNvPr id="8" name="Group 7">
            <a:extLst>
              <a:ext uri="{FF2B5EF4-FFF2-40B4-BE49-F238E27FC236}">
                <a16:creationId xmlns:a16="http://schemas.microsoft.com/office/drawing/2014/main" id="{41B7826D-ABB9-424E-8AE9-8B0901CBF815}"/>
              </a:ext>
            </a:extLst>
          </p:cNvPr>
          <p:cNvGrpSpPr/>
          <p:nvPr/>
        </p:nvGrpSpPr>
        <p:grpSpPr>
          <a:xfrm>
            <a:off x="3032636" y="1069209"/>
            <a:ext cx="447281" cy="3000375"/>
            <a:chOff x="3032636" y="1069209"/>
            <a:chExt cx="447281" cy="3000375"/>
          </a:xfrm>
        </p:grpSpPr>
        <p:sp>
          <p:nvSpPr>
            <p:cNvPr id="7" name="Rectangle 6">
              <a:extLst>
                <a:ext uri="{FF2B5EF4-FFF2-40B4-BE49-F238E27FC236}">
                  <a16:creationId xmlns:a16="http://schemas.microsoft.com/office/drawing/2014/main" id="{ADC229DC-3752-4DBB-A911-AD1C597CC6B2}"/>
                </a:ext>
              </a:extLst>
            </p:cNvPr>
            <p:cNvSpPr/>
            <p:nvPr/>
          </p:nvSpPr>
          <p:spPr>
            <a:xfrm>
              <a:off x="3047345" y="1069209"/>
              <a:ext cx="202329" cy="3000375"/>
            </a:xfrm>
            <a:prstGeom prst="rect">
              <a:avLst/>
            </a:prstGeom>
            <a:solidFill>
              <a:srgbClr val="929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Connector 205">
              <a:extLst>
                <a:ext uri="{FF2B5EF4-FFF2-40B4-BE49-F238E27FC236}">
                  <a16:creationId xmlns:a16="http://schemas.microsoft.com/office/drawing/2014/main" id="{22267AEB-ACA5-4989-B264-FB89EDE25659}"/>
                </a:ext>
              </a:extLst>
            </p:cNvPr>
            <p:cNvCxnSpPr/>
            <p:nvPr/>
          </p:nvCxnSpPr>
          <p:spPr>
            <a:xfrm>
              <a:off x="3248076" y="1069209"/>
              <a:ext cx="0" cy="3000375"/>
            </a:xfrm>
            <a:prstGeom prst="line">
              <a:avLst/>
            </a:prstGeom>
            <a:ln w="19050">
              <a:solidFill>
                <a:srgbClr val="929A9F"/>
              </a:solidFill>
              <a:tailEnd type="none" w="med" len="med"/>
            </a:ln>
            <a:effectLst/>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862DF458-8927-4F94-B1F9-ABA3F4C163C3}"/>
                </a:ext>
              </a:extLst>
            </p:cNvPr>
            <p:cNvSpPr txBox="1"/>
            <p:nvPr/>
          </p:nvSpPr>
          <p:spPr>
            <a:xfrm rot="16200000">
              <a:off x="2516165" y="3221639"/>
              <a:ext cx="1277623"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dirty="0">
                  <a:solidFill>
                    <a:schemeClr val="bg1"/>
                  </a:solidFill>
                  <a:latin typeface="Calibri" panose="020F0502020204030204" pitchFamily="34" charset="0"/>
                  <a:ea typeface="Open Sans Semibold" charset="0"/>
                  <a:cs typeface="Calibri" panose="020F0502020204030204" pitchFamily="34" charset="0"/>
                </a:rPr>
                <a:t>Metadata</a:t>
              </a:r>
              <a:endParaRPr kumimoji="0" lang="en-US" sz="1100" b="0" i="0" u="none" strike="noStrike" kern="1200" cap="none" spc="0" normalizeH="0" baseline="0" noProof="0" dirty="0">
                <a:ln>
                  <a:noFill/>
                </a:ln>
                <a:solidFill>
                  <a:schemeClr val="bg1"/>
                </a:solidFill>
                <a:effectLst/>
                <a:uLnTx/>
                <a:uFillTx/>
                <a:latin typeface="Calibri" panose="020F0502020204030204" pitchFamily="34" charset="0"/>
                <a:ea typeface="Open Sans Semibold" charset="0"/>
                <a:cs typeface="Calibri" panose="020F0502020204030204" pitchFamily="34" charset="0"/>
              </a:endParaRPr>
            </a:p>
          </p:txBody>
        </p:sp>
        <p:sp>
          <p:nvSpPr>
            <p:cNvPr id="208" name="TextBox 207">
              <a:extLst>
                <a:ext uri="{FF2B5EF4-FFF2-40B4-BE49-F238E27FC236}">
                  <a16:creationId xmlns:a16="http://schemas.microsoft.com/office/drawing/2014/main" id="{9249C800-8C33-42A5-9FBE-6EB2B9599358}"/>
                </a:ext>
              </a:extLst>
            </p:cNvPr>
            <p:cNvSpPr txBox="1"/>
            <p:nvPr/>
          </p:nvSpPr>
          <p:spPr>
            <a:xfrm rot="16200000">
              <a:off x="2516165" y="1640353"/>
              <a:ext cx="1277623" cy="2446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100" dirty="0">
                  <a:solidFill>
                    <a:schemeClr val="bg1"/>
                  </a:solidFill>
                  <a:latin typeface="Calibri" panose="020F0502020204030204" pitchFamily="34" charset="0"/>
                  <a:ea typeface="Open Sans Semibold" charset="0"/>
                  <a:cs typeface="Calibri" panose="020F0502020204030204" pitchFamily="34" charset="0"/>
                </a:rPr>
                <a:t>Metadata</a:t>
              </a:r>
              <a:endParaRPr kumimoji="0" lang="en-US" sz="1100" b="0" i="0" u="none" strike="noStrike" kern="1200" cap="none" spc="0" normalizeH="0" baseline="0" noProof="0" dirty="0">
                <a:ln>
                  <a:noFill/>
                </a:ln>
                <a:solidFill>
                  <a:schemeClr val="bg1"/>
                </a:solidFill>
                <a:effectLst/>
                <a:uLnTx/>
                <a:uFillTx/>
                <a:latin typeface="Calibri" panose="020F0502020204030204" pitchFamily="34" charset="0"/>
                <a:ea typeface="Open Sans Semibold" charset="0"/>
                <a:cs typeface="Calibri" panose="020F0502020204030204" pitchFamily="34" charset="0"/>
              </a:endParaRPr>
            </a:p>
          </p:txBody>
        </p:sp>
        <p:cxnSp>
          <p:nvCxnSpPr>
            <p:cNvPr id="209" name="Straight Arrow Connector 208">
              <a:extLst>
                <a:ext uri="{FF2B5EF4-FFF2-40B4-BE49-F238E27FC236}">
                  <a16:creationId xmlns:a16="http://schemas.microsoft.com/office/drawing/2014/main" id="{E0D8AFE4-39A2-4D86-85E2-F4BFF9192082}"/>
                </a:ext>
              </a:extLst>
            </p:cNvPr>
            <p:cNvCxnSpPr>
              <a:cxnSpLocks/>
            </p:cNvCxnSpPr>
            <p:nvPr/>
          </p:nvCxnSpPr>
          <p:spPr>
            <a:xfrm flipV="1">
              <a:off x="3248076" y="3179759"/>
              <a:ext cx="231841" cy="164594"/>
            </a:xfrm>
            <a:prstGeom prst="straightConnector1">
              <a:avLst/>
            </a:prstGeom>
            <a:ln w="19050">
              <a:solidFill>
                <a:srgbClr val="929A9F"/>
              </a:solidFill>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B46F74D-A76C-4F25-B1B0-CD449F36B8FC}"/>
                </a:ext>
              </a:extLst>
            </p:cNvPr>
            <p:cNvCxnSpPr>
              <a:cxnSpLocks/>
            </p:cNvCxnSpPr>
            <p:nvPr/>
          </p:nvCxnSpPr>
          <p:spPr>
            <a:xfrm>
              <a:off x="3243324" y="1732704"/>
              <a:ext cx="221807" cy="172407"/>
            </a:xfrm>
            <a:prstGeom prst="straightConnector1">
              <a:avLst/>
            </a:prstGeom>
            <a:ln w="19050">
              <a:solidFill>
                <a:srgbClr val="929A9F"/>
              </a:solidFill>
              <a:tailEnd type="triangle" w="med" len="med"/>
            </a:ln>
            <a:effectLst/>
          </p:spPr>
          <p:style>
            <a:lnRef idx="1">
              <a:schemeClr val="accent1"/>
            </a:lnRef>
            <a:fillRef idx="0">
              <a:schemeClr val="accent1"/>
            </a:fillRef>
            <a:effectRef idx="0">
              <a:schemeClr val="accent1"/>
            </a:effectRef>
            <a:fontRef idx="minor">
              <a:schemeClr val="tx1"/>
            </a:fontRef>
          </p:style>
        </p:cxnSp>
      </p:grpSp>
      <p:sp>
        <p:nvSpPr>
          <p:cNvPr id="211" name="TextBox 210">
            <a:extLst>
              <a:ext uri="{FF2B5EF4-FFF2-40B4-BE49-F238E27FC236}">
                <a16:creationId xmlns:a16="http://schemas.microsoft.com/office/drawing/2014/main" id="{259BD978-5030-49C7-ACD4-EDD0E8C1DAEC}"/>
              </a:ext>
            </a:extLst>
          </p:cNvPr>
          <p:cNvSpPr txBox="1"/>
          <p:nvPr/>
        </p:nvSpPr>
        <p:spPr>
          <a:xfrm>
            <a:off x="4333597" y="2592821"/>
            <a:ext cx="1416785"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rPr>
              <a:t>Ingest Templates</a:t>
            </a:r>
          </a:p>
        </p:txBody>
      </p:sp>
      <p:sp>
        <p:nvSpPr>
          <p:cNvPr id="182" name="TextBox 181">
            <a:extLst>
              <a:ext uri="{FF2B5EF4-FFF2-40B4-BE49-F238E27FC236}">
                <a16:creationId xmlns:a16="http://schemas.microsoft.com/office/drawing/2014/main" id="{898F207E-51B9-4D7F-A9BE-AA7E923E6917}"/>
              </a:ext>
            </a:extLst>
          </p:cNvPr>
          <p:cNvSpPr txBox="1"/>
          <p:nvPr/>
        </p:nvSpPr>
        <p:spPr>
          <a:xfrm>
            <a:off x="7228517" y="3315946"/>
            <a:ext cx="1725250" cy="2862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DA6"/>
                </a:solidFill>
                <a:effectLst/>
                <a:uLnTx/>
                <a:uFillTx/>
                <a:latin typeface="Calibri" panose="020F0502020204030204" pitchFamily="34" charset="0"/>
                <a:ea typeface="Open Sans Semibold" charset="0"/>
                <a:cs typeface="Calibri" panose="020F0502020204030204" pitchFamily="34" charset="0"/>
              </a:rPr>
              <a:t>Transform &amp; Store</a:t>
            </a:r>
          </a:p>
        </p:txBody>
      </p:sp>
      <p:pic>
        <p:nvPicPr>
          <p:cNvPr id="185" name="Picture 184" descr="icons-18-gray.png">
            <a:extLst>
              <a:ext uri="{FF2B5EF4-FFF2-40B4-BE49-F238E27FC236}">
                <a16:creationId xmlns:a16="http://schemas.microsoft.com/office/drawing/2014/main" id="{7A538799-36A7-4E70-92C8-A9FCA52F4F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9244" y="1345528"/>
            <a:ext cx="1326619" cy="1061296"/>
          </a:xfrm>
          <a:prstGeom prst="rect">
            <a:avLst/>
          </a:prstGeom>
        </p:spPr>
      </p:pic>
      <p:pic>
        <p:nvPicPr>
          <p:cNvPr id="186" name="Picture 185" descr="icons-34-gray.png">
            <a:extLst>
              <a:ext uri="{FF2B5EF4-FFF2-40B4-BE49-F238E27FC236}">
                <a16:creationId xmlns:a16="http://schemas.microsoft.com/office/drawing/2014/main" id="{0CC78867-C813-4835-814F-75EF14D6D1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18903" y="2330518"/>
            <a:ext cx="955876" cy="764701"/>
          </a:xfrm>
          <a:prstGeom prst="rect">
            <a:avLst/>
          </a:prstGeom>
        </p:spPr>
      </p:pic>
      <p:pic>
        <p:nvPicPr>
          <p:cNvPr id="187" name="Picture 186" descr="icons-34-gray.png">
            <a:extLst>
              <a:ext uri="{FF2B5EF4-FFF2-40B4-BE49-F238E27FC236}">
                <a16:creationId xmlns:a16="http://schemas.microsoft.com/office/drawing/2014/main" id="{11254D5B-78C5-419B-9382-CE916EB9DE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2659" y="2453567"/>
            <a:ext cx="955876" cy="764701"/>
          </a:xfrm>
          <a:prstGeom prst="rect">
            <a:avLst/>
          </a:prstGeom>
        </p:spPr>
      </p:pic>
      <p:pic>
        <p:nvPicPr>
          <p:cNvPr id="188" name="Picture 187" descr="icons-34-gray.png">
            <a:extLst>
              <a:ext uri="{FF2B5EF4-FFF2-40B4-BE49-F238E27FC236}">
                <a16:creationId xmlns:a16="http://schemas.microsoft.com/office/drawing/2014/main" id="{BA8741C0-D25A-4B0E-8B8B-B61D815449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5551" y="2313763"/>
            <a:ext cx="955876" cy="764701"/>
          </a:xfrm>
          <a:prstGeom prst="rect">
            <a:avLst/>
          </a:prstGeom>
        </p:spPr>
      </p:pic>
    </p:spTree>
    <p:extLst>
      <p:ext uri="{BB962C8B-B14F-4D97-AF65-F5344CB8AC3E}">
        <p14:creationId xmlns:p14="http://schemas.microsoft.com/office/powerpoint/2010/main" val="326073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xit" presetSubtype="0" fill="hold" grpId="0" nodeType="withEffect">
                                  <p:stCondLst>
                                    <p:cond delay="0"/>
                                  </p:stCondLst>
                                  <p:childTnLst>
                                    <p:animEffect transition="out" filter="fade">
                                      <p:cBhvr>
                                        <p:cTn id="9" dur="500"/>
                                        <p:tgtEl>
                                          <p:spTgt spid="184"/>
                                        </p:tgtEl>
                                      </p:cBhvr>
                                    </p:animEffect>
                                    <p:set>
                                      <p:cBhvr>
                                        <p:cTn id="10" dur="1" fill="hold">
                                          <p:stCondLst>
                                            <p:cond delay="499"/>
                                          </p:stCondLst>
                                        </p:cTn>
                                        <p:tgtEl>
                                          <p:spTgt spid="18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2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EC87AD-0D3B-4E93-B582-9B9A86A44911}"/>
              </a:ext>
            </a:extLst>
          </p:cNvPr>
          <p:cNvSpPr>
            <a:spLocks noGrp="1"/>
          </p:cNvSpPr>
          <p:nvPr>
            <p:ph type="title"/>
          </p:nvPr>
        </p:nvSpPr>
        <p:spPr/>
        <p:txBody>
          <a:bodyPr/>
          <a:lstStyle/>
          <a:p>
            <a:r>
              <a:rPr lang="en-US" dirty="0"/>
              <a:t>Data Science Enablement</a:t>
            </a:r>
          </a:p>
        </p:txBody>
      </p:sp>
      <p:sp>
        <p:nvSpPr>
          <p:cNvPr id="4" name="TextBox 3">
            <a:extLst>
              <a:ext uri="{FF2B5EF4-FFF2-40B4-BE49-F238E27FC236}">
                <a16:creationId xmlns:a16="http://schemas.microsoft.com/office/drawing/2014/main" id="{32320FBA-2621-41F7-AD99-A47517102EC1}"/>
              </a:ext>
            </a:extLst>
          </p:cNvPr>
          <p:cNvSpPr txBox="1"/>
          <p:nvPr/>
        </p:nvSpPr>
        <p:spPr>
          <a:xfrm>
            <a:off x="450291" y="1263987"/>
            <a:ext cx="3329230" cy="2464070"/>
          </a:xfrm>
          <a:prstGeom prst="rect">
            <a:avLst/>
          </a:prstGeom>
          <a:solidFill>
            <a:schemeClr val="accent4"/>
          </a:solidFill>
          <a:ln w="3175" cap="flat">
            <a:solidFill>
              <a:schemeClr val="accent1"/>
            </a:solidFill>
            <a:miter lim="400000"/>
          </a:ln>
          <a:effectLst>
            <a:innerShdw blurRad="50800">
              <a:prstClr val="black"/>
            </a:inn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182880" rIns="182880" bIns="182880" numCol="1" spcCol="14288" rtlCol="0" anchor="ctr">
            <a:noAutofit/>
          </a:bodyPr>
          <a:lstStyle>
            <a:defPPr>
              <a:defRPr lang="en-US"/>
            </a:defPPr>
            <a:lvl1pPr latinLnBrk="1" hangingPunct="0">
              <a:defRPr sz="2000" b="1">
                <a:solidFill>
                  <a:schemeClr val="tx1"/>
                </a:solidFill>
              </a:defRPr>
            </a:lvl1pPr>
            <a:lvl2pPr>
              <a:defRPr>
                <a:solidFill>
                  <a:schemeClr val="tx1"/>
                </a:solidFill>
              </a:defRPr>
            </a:lvl2pPr>
            <a:lvl3pPr>
              <a:defRPr>
                <a:solidFill>
                  <a:schemeClr val="tx1"/>
                </a:solidFill>
              </a:defRPr>
            </a:lvl3pPr>
            <a:lvl4pPr marL="0" lvl="3" latinLnBrk="1" hangingPunct="0">
              <a:buClr>
                <a:schemeClr val="accent1"/>
              </a:buCl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indent="15875" algn="ctr" defTabSz="914378">
              <a:spcAft>
                <a:spcPts val="900"/>
              </a:spcAft>
              <a:defRPr/>
            </a:pPr>
            <a:endParaRPr lang="en-US" sz="1600" b="0" kern="0" dirty="0">
              <a:solidFill>
                <a:srgbClr val="FFFFFF"/>
              </a:solidFill>
              <a:latin typeface="Calibri"/>
            </a:endParaRPr>
          </a:p>
        </p:txBody>
      </p:sp>
      <p:sp>
        <p:nvSpPr>
          <p:cNvPr id="5" name="TextBox 4">
            <a:extLst>
              <a:ext uri="{FF2B5EF4-FFF2-40B4-BE49-F238E27FC236}">
                <a16:creationId xmlns:a16="http://schemas.microsoft.com/office/drawing/2014/main" id="{7936DEAF-4D6C-4126-9152-3A6955A9E24C}"/>
              </a:ext>
            </a:extLst>
          </p:cNvPr>
          <p:cNvSpPr txBox="1"/>
          <p:nvPr/>
        </p:nvSpPr>
        <p:spPr>
          <a:xfrm>
            <a:off x="678743" y="1566724"/>
            <a:ext cx="2872326" cy="1957711"/>
          </a:xfrm>
          <a:prstGeom prst="rect">
            <a:avLst/>
          </a:prstGeom>
          <a:solidFill>
            <a:schemeClr val="accent4"/>
          </a:solidFill>
        </p:spPr>
        <p:txBody>
          <a:bodyPr wrap="square" lIns="0" tIns="0" rIns="0" bIns="0" rtlCol="0">
            <a:noAutofit/>
          </a:bodyPr>
          <a:lstStyle/>
          <a:p>
            <a:pPr marL="176209" indent="-176209" defTabSz="685800">
              <a:spcAft>
                <a:spcPts val="1200"/>
              </a:spcAft>
              <a:buClr>
                <a:srgbClr val="FFFFFF"/>
              </a:buClr>
              <a:buFont typeface="Arial" panose="020B0604020202020204" pitchFamily="34" charset="0"/>
              <a:buChar char="•"/>
              <a:defRPr/>
            </a:pPr>
            <a:r>
              <a:rPr lang="en-US" sz="1400" dirty="0">
                <a:solidFill>
                  <a:srgbClr val="FFFFFF"/>
                </a:solidFill>
                <a:latin typeface="Arial" panose="020B0604020202020204" pitchFamily="34" charset="0"/>
                <a:cs typeface="Arial" panose="020B0604020202020204" pitchFamily="34" charset="0"/>
              </a:rPr>
              <a:t>Drag-drop data preparation and feature engineering</a:t>
            </a:r>
          </a:p>
          <a:p>
            <a:pPr marL="176209" indent="-176209" defTabSz="685800">
              <a:spcBef>
                <a:spcPts val="600"/>
              </a:spcBef>
              <a:spcAft>
                <a:spcPts val="600"/>
              </a:spcAft>
              <a:buClr>
                <a:srgbClr val="FFFFFF"/>
              </a:buClr>
              <a:buFont typeface="Arial" panose="020B0604020202020204" pitchFamily="34" charset="0"/>
              <a:buChar char="•"/>
              <a:defRPr/>
            </a:pPr>
            <a:r>
              <a:rPr lang="en-US" sz="1400" dirty="0">
                <a:solidFill>
                  <a:srgbClr val="FFFFFF"/>
                </a:solidFill>
                <a:latin typeface="Arial" panose="020B0604020202020204" pitchFamily="34" charset="0"/>
                <a:cs typeface="Arial" panose="020B0604020202020204" pitchFamily="34" charset="0"/>
              </a:rPr>
              <a:t>Operationalize predictive model into existing data pipelines</a:t>
            </a:r>
          </a:p>
          <a:p>
            <a:pPr marL="633409" lvl="1" indent="-176209" defTabSz="685800">
              <a:spcAft>
                <a:spcPts val="1200"/>
              </a:spcAft>
              <a:buClr>
                <a:srgbClr val="FFFFFF"/>
              </a:buClr>
              <a:buFont typeface="Arial" panose="020B0604020202020204" pitchFamily="34" charset="0"/>
              <a:buChar char="•"/>
              <a:defRPr/>
            </a:pPr>
            <a:r>
              <a:rPr lang="en-US" sz="1400" dirty="0">
                <a:solidFill>
                  <a:srgbClr val="FFFFFF"/>
                </a:solidFill>
                <a:latin typeface="Arial" panose="020B0604020202020204" pitchFamily="34" charset="0"/>
                <a:cs typeface="Arial" panose="020B0604020202020204" pitchFamily="34" charset="0"/>
              </a:rPr>
              <a:t>R, Python, </a:t>
            </a:r>
            <a:r>
              <a:rPr lang="en-US" sz="1400" dirty="0" err="1">
                <a:solidFill>
                  <a:srgbClr val="FFFFFF"/>
                </a:solidFill>
                <a:latin typeface="Arial" panose="020B0604020202020204" pitchFamily="34" charset="0"/>
                <a:cs typeface="Arial" panose="020B0604020202020204" pitchFamily="34" charset="0"/>
              </a:rPr>
              <a:t>SparkML</a:t>
            </a:r>
            <a:r>
              <a:rPr lang="en-US" sz="1400" dirty="0">
                <a:solidFill>
                  <a:srgbClr val="FFFFFF"/>
                </a:solidFill>
                <a:latin typeface="Arial" panose="020B0604020202020204" pitchFamily="34" charset="0"/>
                <a:cs typeface="Arial" panose="020B0604020202020204" pitchFamily="34" charset="0"/>
              </a:rPr>
              <a:t>, Weka</a:t>
            </a:r>
          </a:p>
          <a:p>
            <a:pPr marL="176209" indent="-176209" defTabSz="685800">
              <a:spcBef>
                <a:spcPts val="600"/>
              </a:spcBef>
              <a:spcAft>
                <a:spcPts val="600"/>
              </a:spcAft>
              <a:buClr>
                <a:srgbClr val="FFFFFF"/>
              </a:buClr>
              <a:buFont typeface="Arial" panose="020B0604020202020204" pitchFamily="34" charset="0"/>
              <a:buChar char="•"/>
              <a:defRPr/>
            </a:pPr>
            <a:r>
              <a:rPr lang="en-US" sz="1400" dirty="0">
                <a:solidFill>
                  <a:srgbClr val="FFFFFF"/>
                </a:solidFill>
                <a:latin typeface="Arial" panose="020B0604020202020204" pitchFamily="34" charset="0"/>
                <a:cs typeface="Arial" panose="020B0604020202020204" pitchFamily="34" charset="0"/>
              </a:rPr>
              <a:t>Plug-in Machine Intelligence</a:t>
            </a:r>
          </a:p>
        </p:txBody>
      </p:sp>
      <p:grpSp>
        <p:nvGrpSpPr>
          <p:cNvPr id="6" name="Group 5">
            <a:extLst>
              <a:ext uri="{FF2B5EF4-FFF2-40B4-BE49-F238E27FC236}">
                <a16:creationId xmlns:a16="http://schemas.microsoft.com/office/drawing/2014/main" id="{86EF7055-EAD1-41FC-8C21-3BF26A9A288E}"/>
              </a:ext>
            </a:extLst>
          </p:cNvPr>
          <p:cNvGrpSpPr/>
          <p:nvPr/>
        </p:nvGrpSpPr>
        <p:grpSpPr>
          <a:xfrm>
            <a:off x="2893766" y="4202296"/>
            <a:ext cx="3817856" cy="663884"/>
            <a:chOff x="6707080" y="1173219"/>
            <a:chExt cx="5090476" cy="885179"/>
          </a:xfrm>
        </p:grpSpPr>
        <p:pic>
          <p:nvPicPr>
            <p:cNvPr id="7" name="Picture 6">
              <a:extLst>
                <a:ext uri="{FF2B5EF4-FFF2-40B4-BE49-F238E27FC236}">
                  <a16:creationId xmlns:a16="http://schemas.microsoft.com/office/drawing/2014/main" id="{C1944301-E15E-42AC-80B5-5B75195061D3}"/>
                </a:ext>
              </a:extLst>
            </p:cNvPr>
            <p:cNvPicPr>
              <a:picLocks noChangeAspect="1"/>
            </p:cNvPicPr>
            <p:nvPr/>
          </p:nvPicPr>
          <p:blipFill>
            <a:blip r:embed="rId3"/>
            <a:stretch>
              <a:fillRect/>
            </a:stretch>
          </p:blipFill>
          <p:spPr>
            <a:xfrm>
              <a:off x="6707080" y="1322235"/>
              <a:ext cx="1345761" cy="698651"/>
            </a:xfrm>
            <a:prstGeom prst="rect">
              <a:avLst/>
            </a:prstGeom>
          </p:spPr>
        </p:pic>
        <p:pic>
          <p:nvPicPr>
            <p:cNvPr id="8" name="Picture 6" descr="/static/community_logos/python-logo.png">
              <a:extLst>
                <a:ext uri="{FF2B5EF4-FFF2-40B4-BE49-F238E27FC236}">
                  <a16:creationId xmlns:a16="http://schemas.microsoft.com/office/drawing/2014/main" id="{31A62908-B9B4-4B2A-9BDD-B66BF8D29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9095" y="1367580"/>
              <a:ext cx="1863282" cy="626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R apache project logo">
              <a:extLst>
                <a:ext uri="{FF2B5EF4-FFF2-40B4-BE49-F238E27FC236}">
                  <a16:creationId xmlns:a16="http://schemas.microsoft.com/office/drawing/2014/main" id="{B2D718A9-1517-4BCE-AFEF-7E86AF10402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62378" y="1335351"/>
              <a:ext cx="808051" cy="610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Spark ML logo">
              <a:extLst>
                <a:ext uri="{FF2B5EF4-FFF2-40B4-BE49-F238E27FC236}">
                  <a16:creationId xmlns:a16="http://schemas.microsoft.com/office/drawing/2014/main" id="{256E346A-25C5-419C-AB72-02E34E14F4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16683" y="1173219"/>
              <a:ext cx="980873" cy="88517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ttps://community.hitachivantara.com/servlet/JiveServlet/downloadImage/38-3737-26920/MLMMDiagram3.png">
            <a:extLst>
              <a:ext uri="{FF2B5EF4-FFF2-40B4-BE49-F238E27FC236}">
                <a16:creationId xmlns:a16="http://schemas.microsoft.com/office/drawing/2014/main" id="{3932B986-3DD5-4D62-8F94-5673EFEA0C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07972" y="1142003"/>
            <a:ext cx="4925129" cy="295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47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DA299E-6442-439F-A58B-173EAADB2C16}"/>
              </a:ext>
            </a:extLst>
          </p:cNvPr>
          <p:cNvSpPr>
            <a:spLocks noGrp="1"/>
          </p:cNvSpPr>
          <p:nvPr>
            <p:ph type="ctrTitle"/>
          </p:nvPr>
        </p:nvSpPr>
        <p:spPr/>
        <p:txBody>
          <a:bodyPr/>
          <a:lstStyle/>
          <a:p>
            <a:r>
              <a:rPr lang="en-US" dirty="0"/>
              <a:t>PDI DEMO</a:t>
            </a:r>
            <a:br>
              <a:rPr lang="en-US" dirty="0"/>
            </a:br>
            <a:r>
              <a:rPr lang="en-US" dirty="0"/>
              <a:t>Metadata Injection &amp; Data Science Enablement</a:t>
            </a:r>
          </a:p>
        </p:txBody>
      </p:sp>
    </p:spTree>
    <p:extLst>
      <p:ext uri="{BB962C8B-B14F-4D97-AF65-F5344CB8AC3E}">
        <p14:creationId xmlns:p14="http://schemas.microsoft.com/office/powerpoint/2010/main" val="358372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159" y="967575"/>
            <a:ext cx="4230065" cy="2508379"/>
          </a:xfrm>
        </p:spPr>
        <p:txBody>
          <a:bodyPr/>
          <a:lstStyle/>
          <a:p>
            <a:r>
              <a:rPr lang="en-US" sz="1600" dirty="0"/>
              <a:t>Support for any and all data sources</a:t>
            </a:r>
          </a:p>
          <a:p>
            <a:r>
              <a:rPr lang="en-US" sz="1600" dirty="0"/>
              <a:t>Drag and drop environment to blend, integrate and prepare data</a:t>
            </a:r>
          </a:p>
          <a:p>
            <a:r>
              <a:rPr lang="en-US" sz="1600" dirty="0"/>
              <a:t>Data Marts on Demand via “Streamline Data Refinery”</a:t>
            </a:r>
          </a:p>
          <a:p>
            <a:r>
              <a:rPr lang="en-US" sz="1600" dirty="0"/>
              <a:t>Easily operationalize machine learning models written in R, Python and Weka</a:t>
            </a:r>
          </a:p>
        </p:txBody>
      </p:sp>
      <p:sp>
        <p:nvSpPr>
          <p:cNvPr id="3" name="Title 2"/>
          <p:cNvSpPr>
            <a:spLocks noGrp="1"/>
          </p:cNvSpPr>
          <p:nvPr>
            <p:ph type="title"/>
          </p:nvPr>
        </p:nvSpPr>
        <p:spPr/>
        <p:txBody>
          <a:bodyPr>
            <a:normAutofit/>
          </a:bodyPr>
          <a:lstStyle/>
          <a:p>
            <a:r>
              <a:rPr lang="en-US" dirty="0"/>
              <a:t>Pentaho Data Integration</a:t>
            </a:r>
          </a:p>
        </p:txBody>
      </p:sp>
      <p:grpSp>
        <p:nvGrpSpPr>
          <p:cNvPr id="5" name="Group 4"/>
          <p:cNvGrpSpPr/>
          <p:nvPr/>
        </p:nvGrpSpPr>
        <p:grpSpPr>
          <a:xfrm>
            <a:off x="4749939" y="543198"/>
            <a:ext cx="4040176" cy="3890176"/>
            <a:chOff x="4749938" y="543197"/>
            <a:chExt cx="4040176" cy="3890176"/>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9938" y="543197"/>
              <a:ext cx="4040176" cy="3890176"/>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926367" y="1477517"/>
              <a:ext cx="3608033" cy="1759077"/>
            </a:xfrm>
            <a:prstGeom prst="rect">
              <a:avLst/>
            </a:prstGeom>
          </p:spPr>
        </p:pic>
      </p:grpSp>
    </p:spTree>
    <p:extLst>
      <p:ext uri="{BB962C8B-B14F-4D97-AF65-F5344CB8AC3E}">
        <p14:creationId xmlns:p14="http://schemas.microsoft.com/office/powerpoint/2010/main" val="14112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7068" y="2846367"/>
            <a:ext cx="4633157" cy="1453141"/>
          </a:xfrm>
        </p:spPr>
        <p:txBody>
          <a:bodyPr/>
          <a:lstStyle/>
          <a:p>
            <a:r>
              <a:rPr lang="en-US" dirty="0"/>
              <a:t>Data Driven Insights Demo</a:t>
            </a:r>
            <a:br>
              <a:rPr lang="en-US" dirty="0"/>
            </a:br>
            <a:endParaRPr lang="en-US" dirty="0"/>
          </a:p>
        </p:txBody>
      </p:sp>
    </p:spTree>
    <p:extLst>
      <p:ext uri="{BB962C8B-B14F-4D97-AF65-F5344CB8AC3E}">
        <p14:creationId xmlns:p14="http://schemas.microsoft.com/office/powerpoint/2010/main" val="380519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63515" y="1047750"/>
          <a:ext cx="8753475" cy="1493060"/>
        </p:xfrm>
        <a:graphic>
          <a:graphicData uri="http://schemas.openxmlformats.org/drawingml/2006/table">
            <a:tbl>
              <a:tblPr firstRow="1" bandRow="1">
                <a:tableStyleId>{5C22544A-7EE6-4342-B048-85BDC9FD1C3A}</a:tableStyleId>
              </a:tblPr>
              <a:tblGrid>
                <a:gridCol w="2917825">
                  <a:extLst>
                    <a:ext uri="{9D8B030D-6E8A-4147-A177-3AD203B41FA5}">
                      <a16:colId xmlns:a16="http://schemas.microsoft.com/office/drawing/2014/main" val="20000"/>
                    </a:ext>
                  </a:extLst>
                </a:gridCol>
                <a:gridCol w="2917825">
                  <a:extLst>
                    <a:ext uri="{9D8B030D-6E8A-4147-A177-3AD203B41FA5}">
                      <a16:colId xmlns:a16="http://schemas.microsoft.com/office/drawing/2014/main" val="20001"/>
                    </a:ext>
                  </a:extLst>
                </a:gridCol>
                <a:gridCol w="2917825">
                  <a:extLst>
                    <a:ext uri="{9D8B030D-6E8A-4147-A177-3AD203B41FA5}">
                      <a16:colId xmlns:a16="http://schemas.microsoft.com/office/drawing/2014/main" val="20002"/>
                    </a:ext>
                  </a:extLst>
                </a:gridCol>
              </a:tblGrid>
              <a:tr h="251230">
                <a:tc>
                  <a:txBody>
                    <a:bodyPr/>
                    <a:lstStyle/>
                    <a:p>
                      <a:pPr algn="ctr"/>
                      <a:r>
                        <a:rPr lang="en-US" sz="1200" b="0" dirty="0">
                          <a:latin typeface="Arial Black"/>
                          <a:cs typeface="Arial Black"/>
                        </a:rPr>
                        <a:t>Financial Services</a:t>
                      </a:r>
                    </a:p>
                  </a:txBody>
                  <a:tcPr marL="91427" marR="91427" marT="34175" marB="34175">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rgbClr val="006A7F"/>
                    </a:solidFill>
                  </a:tcPr>
                </a:tc>
                <a:tc>
                  <a:txBody>
                    <a:bodyPr/>
                    <a:lstStyle/>
                    <a:p>
                      <a:pPr algn="ctr"/>
                      <a:r>
                        <a:rPr lang="en-US" sz="1100" b="0" dirty="0">
                          <a:latin typeface="Arial Black"/>
                          <a:cs typeface="Arial Black"/>
                        </a:rPr>
                        <a:t>Retail</a:t>
                      </a:r>
                    </a:p>
                  </a:txBody>
                  <a:tcPr marL="91427" marR="91427" marT="34175" marB="3417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rgbClr val="006A7F"/>
                    </a:solidFill>
                  </a:tcPr>
                </a:tc>
                <a:tc>
                  <a:txBody>
                    <a:bodyPr/>
                    <a:lstStyle/>
                    <a:p>
                      <a:pPr algn="ctr"/>
                      <a:r>
                        <a:rPr lang="en-US" sz="1200" b="0" kern="1200" dirty="0">
                          <a:solidFill>
                            <a:schemeClr val="lt1"/>
                          </a:solidFill>
                          <a:latin typeface="Arial Black"/>
                          <a:ea typeface="+mn-ea"/>
                          <a:cs typeface="Arial Black"/>
                        </a:rPr>
                        <a:t>Internet</a:t>
                      </a:r>
                    </a:p>
                  </a:txBody>
                  <a:tcPr marL="91427" marR="91427" marT="34175" marB="34175">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solidFill>
                      <a:srgbClr val="006A7F"/>
                    </a:solidFill>
                  </a:tcPr>
                </a:tc>
                <a:extLst>
                  <a:ext uri="{0D108BD9-81ED-4DB2-BD59-A6C34878D82A}">
                    <a16:rowId xmlns:a16="http://schemas.microsoft.com/office/drawing/2014/main" val="10000"/>
                  </a:ext>
                </a:extLst>
              </a:tr>
              <a:tr h="1241830">
                <a:tc>
                  <a:txBody>
                    <a:bodyPr/>
                    <a:lstStyle/>
                    <a:p>
                      <a:pPr algn="ctr"/>
                      <a:endParaRPr lang="en-US" sz="1100" b="0" dirty="0"/>
                    </a:p>
                    <a:p>
                      <a:pPr algn="ctr"/>
                      <a:endParaRPr lang="en-US" sz="1100" b="0" dirty="0"/>
                    </a:p>
                    <a:p>
                      <a:pPr algn="ctr"/>
                      <a:endParaRPr lang="en-US" sz="1100" b="0" dirty="0"/>
                    </a:p>
                    <a:p>
                      <a:pPr algn="ctr"/>
                      <a:endParaRPr lang="en-US" sz="1100" b="0" dirty="0"/>
                    </a:p>
                    <a:p>
                      <a:pPr algn="ctr"/>
                      <a:endParaRPr lang="en-US" sz="1100" b="0" dirty="0"/>
                    </a:p>
                    <a:p>
                      <a:pPr algn="ctr"/>
                      <a:endParaRPr lang="en-US" sz="1100" b="0" dirty="0"/>
                    </a:p>
                    <a:p>
                      <a:pPr algn="ctr"/>
                      <a:endParaRPr lang="en-US" sz="1100" b="0" dirty="0"/>
                    </a:p>
                  </a:txBody>
                  <a:tcPr marL="91427" marR="91427" marT="34175" marB="34175">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noFill/>
                  </a:tcPr>
                </a:tc>
                <a:tc>
                  <a:txBody>
                    <a:bodyPr/>
                    <a:lstStyle/>
                    <a:p>
                      <a:pPr algn="ctr"/>
                      <a:endParaRPr lang="en-US" sz="1100" b="0" dirty="0"/>
                    </a:p>
                  </a:txBody>
                  <a:tcPr marL="91427" marR="91427" marT="34175" marB="3417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noFill/>
                  </a:tcPr>
                </a:tc>
                <a:tc>
                  <a:txBody>
                    <a:bodyPr/>
                    <a:lstStyle/>
                    <a:p>
                      <a:pPr algn="ctr"/>
                      <a:endParaRPr lang="en-US" sz="1100" b="0" dirty="0"/>
                    </a:p>
                  </a:txBody>
                  <a:tcPr marL="91427" marR="91427" marT="34175" marB="34175">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pic>
        <p:nvPicPr>
          <p:cNvPr id="6" name="Picture 5"/>
          <p:cNvPicPr>
            <a:picLocks noChangeAspect="1"/>
          </p:cNvPicPr>
          <p:nvPr/>
        </p:nvPicPr>
        <p:blipFill>
          <a:blip r:embed="rId3"/>
          <a:stretch>
            <a:fillRect/>
          </a:stretch>
        </p:blipFill>
        <p:spPr>
          <a:xfrm>
            <a:off x="870784" y="4327062"/>
            <a:ext cx="1170871" cy="504775"/>
          </a:xfrm>
          <a:prstGeom prst="rect">
            <a:avLst/>
          </a:prstGeom>
        </p:spPr>
      </p:pic>
      <p:pic>
        <p:nvPicPr>
          <p:cNvPr id="7"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7395" y="1865402"/>
            <a:ext cx="1570900" cy="30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rcRect l="27870" r="25773"/>
          <a:stretch>
            <a:fillRect/>
          </a:stretch>
        </p:blipFill>
        <p:spPr>
          <a:xfrm>
            <a:off x="3237448" y="3910187"/>
            <a:ext cx="552450" cy="487524"/>
          </a:xfrm>
          <a:prstGeom prst="rect">
            <a:avLst/>
          </a:prstGeom>
        </p:spPr>
      </p:pic>
      <p:graphicFrame>
        <p:nvGraphicFramePr>
          <p:cNvPr id="9" name="Table 8"/>
          <p:cNvGraphicFramePr>
            <a:graphicFrameLocks noGrp="1"/>
          </p:cNvGraphicFramePr>
          <p:nvPr>
            <p:extLst/>
          </p:nvPr>
        </p:nvGraphicFramePr>
        <p:xfrm>
          <a:off x="161927" y="2397919"/>
          <a:ext cx="8753475" cy="251460"/>
        </p:xfrm>
        <a:graphic>
          <a:graphicData uri="http://schemas.openxmlformats.org/drawingml/2006/table">
            <a:tbl>
              <a:tblPr firstRow="1" bandRow="1">
                <a:tableStyleId>{5C22544A-7EE6-4342-B048-85BDC9FD1C3A}</a:tableStyleId>
              </a:tblPr>
              <a:tblGrid>
                <a:gridCol w="2917825">
                  <a:extLst>
                    <a:ext uri="{9D8B030D-6E8A-4147-A177-3AD203B41FA5}">
                      <a16:colId xmlns:a16="http://schemas.microsoft.com/office/drawing/2014/main" val="20000"/>
                    </a:ext>
                  </a:extLst>
                </a:gridCol>
                <a:gridCol w="2917825">
                  <a:extLst>
                    <a:ext uri="{9D8B030D-6E8A-4147-A177-3AD203B41FA5}">
                      <a16:colId xmlns:a16="http://schemas.microsoft.com/office/drawing/2014/main" val="20001"/>
                    </a:ext>
                  </a:extLst>
                </a:gridCol>
                <a:gridCol w="2917825">
                  <a:extLst>
                    <a:ext uri="{9D8B030D-6E8A-4147-A177-3AD203B41FA5}">
                      <a16:colId xmlns:a16="http://schemas.microsoft.com/office/drawing/2014/main" val="20002"/>
                    </a:ext>
                  </a:extLst>
                </a:gridCol>
              </a:tblGrid>
              <a:tr h="251460">
                <a:tc>
                  <a:txBody>
                    <a:bodyPr/>
                    <a:lstStyle/>
                    <a:p>
                      <a:pPr algn="ctr"/>
                      <a:r>
                        <a:rPr lang="en-US" sz="1200" b="0" dirty="0">
                          <a:latin typeface="Arial Black"/>
                          <a:cs typeface="Arial Black"/>
                        </a:rPr>
                        <a:t>Technology</a:t>
                      </a:r>
                    </a:p>
                  </a:txBody>
                  <a:tcPr marL="91427" marR="91427" marT="34290" marB="34290">
                    <a:solidFill>
                      <a:srgbClr val="006A7F"/>
                    </a:solidFill>
                  </a:tcPr>
                </a:tc>
                <a:tc>
                  <a:txBody>
                    <a:bodyPr/>
                    <a:lstStyle/>
                    <a:p>
                      <a:pPr algn="ctr"/>
                      <a:r>
                        <a:rPr lang="en-US" sz="1200" b="0" dirty="0">
                          <a:latin typeface="Arial Black"/>
                          <a:cs typeface="Arial Black"/>
                        </a:rPr>
                        <a:t>Healthcare/Medical</a:t>
                      </a:r>
                    </a:p>
                  </a:txBody>
                  <a:tcPr marL="91427" marR="91427" marT="34290" marB="34290">
                    <a:solidFill>
                      <a:srgbClr val="006A7F"/>
                    </a:solidFill>
                  </a:tcPr>
                </a:tc>
                <a:tc>
                  <a:txBody>
                    <a:bodyPr/>
                    <a:lstStyle/>
                    <a:p>
                      <a:pPr algn="ctr"/>
                      <a:r>
                        <a:rPr lang="en-US" sz="1200" b="0" dirty="0">
                          <a:latin typeface="Arial Black"/>
                          <a:cs typeface="Arial Black"/>
                        </a:rPr>
                        <a:t>Media/Entertainment</a:t>
                      </a:r>
                    </a:p>
                  </a:txBody>
                  <a:tcPr marL="91427" marR="91427" marT="34290" marB="34290">
                    <a:solidFill>
                      <a:srgbClr val="006A7F"/>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nvPr>
        </p:nvGraphicFramePr>
        <p:xfrm>
          <a:off x="160338" y="3544491"/>
          <a:ext cx="8755062" cy="251460"/>
        </p:xfrm>
        <a:graphic>
          <a:graphicData uri="http://schemas.openxmlformats.org/drawingml/2006/table">
            <a:tbl>
              <a:tblPr firstRow="1" bandRow="1">
                <a:tableStyleId>{5C22544A-7EE6-4342-B048-85BDC9FD1C3A}</a:tableStyleId>
              </a:tblPr>
              <a:tblGrid>
                <a:gridCol w="2918354">
                  <a:extLst>
                    <a:ext uri="{9D8B030D-6E8A-4147-A177-3AD203B41FA5}">
                      <a16:colId xmlns:a16="http://schemas.microsoft.com/office/drawing/2014/main" val="20000"/>
                    </a:ext>
                  </a:extLst>
                </a:gridCol>
                <a:gridCol w="2918354">
                  <a:extLst>
                    <a:ext uri="{9D8B030D-6E8A-4147-A177-3AD203B41FA5}">
                      <a16:colId xmlns:a16="http://schemas.microsoft.com/office/drawing/2014/main" val="20001"/>
                    </a:ext>
                  </a:extLst>
                </a:gridCol>
                <a:gridCol w="2918354">
                  <a:extLst>
                    <a:ext uri="{9D8B030D-6E8A-4147-A177-3AD203B41FA5}">
                      <a16:colId xmlns:a16="http://schemas.microsoft.com/office/drawing/2014/main" val="20002"/>
                    </a:ext>
                  </a:extLst>
                </a:gridCol>
              </a:tblGrid>
              <a:tr h="251460">
                <a:tc>
                  <a:txBody>
                    <a:bodyPr/>
                    <a:lstStyle/>
                    <a:p>
                      <a:pPr algn="ctr"/>
                      <a:r>
                        <a:rPr lang="en-US" sz="1200" b="1" dirty="0">
                          <a:latin typeface="Arial Black"/>
                          <a:cs typeface="Arial Black"/>
                        </a:rPr>
                        <a:t>Government</a:t>
                      </a:r>
                    </a:p>
                  </a:txBody>
                  <a:tcPr marL="91444" marR="91444" marT="34290" marB="34290">
                    <a:solidFill>
                      <a:srgbClr val="006A7F"/>
                    </a:solidFill>
                  </a:tcPr>
                </a:tc>
                <a:tc>
                  <a:txBody>
                    <a:bodyPr/>
                    <a:lstStyle/>
                    <a:p>
                      <a:pPr algn="ctr"/>
                      <a:r>
                        <a:rPr lang="en-US" sz="1200" b="0" dirty="0">
                          <a:latin typeface="Arial Black"/>
                          <a:cs typeface="Arial Black"/>
                        </a:rPr>
                        <a:t>Manufacturing</a:t>
                      </a:r>
                    </a:p>
                  </a:txBody>
                  <a:tcPr marL="91444" marR="91444" marT="34290" marB="34290">
                    <a:solidFill>
                      <a:srgbClr val="006A7F"/>
                    </a:solidFill>
                  </a:tcPr>
                </a:tc>
                <a:tc>
                  <a:txBody>
                    <a:bodyPr/>
                    <a:lstStyle/>
                    <a:p>
                      <a:pPr algn="ctr"/>
                      <a:r>
                        <a:rPr lang="en-US" sz="1200" b="0" dirty="0">
                          <a:latin typeface="Arial Black"/>
                          <a:cs typeface="Arial Black"/>
                        </a:rPr>
                        <a:t>Energy</a:t>
                      </a:r>
                    </a:p>
                  </a:txBody>
                  <a:tcPr marL="91444" marR="91444" marT="34290" marB="34290">
                    <a:solidFill>
                      <a:srgbClr val="006A7F"/>
                    </a:solidFill>
                  </a:tcPr>
                </a:tc>
                <a:extLst>
                  <a:ext uri="{0D108BD9-81ED-4DB2-BD59-A6C34878D82A}">
                    <a16:rowId xmlns:a16="http://schemas.microsoft.com/office/drawing/2014/main" val="10000"/>
                  </a:ext>
                </a:extLst>
              </a:tr>
            </a:tbl>
          </a:graphicData>
        </a:graphic>
      </p:graphicFrame>
      <p:pic>
        <p:nvPicPr>
          <p:cNvPr id="11" name="Picture 2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6130" y="2053816"/>
            <a:ext cx="1210520" cy="1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74631" y="2034132"/>
            <a:ext cx="962646" cy="23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73698" y="1802213"/>
            <a:ext cx="1164291" cy="3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p:nvCxnSpPr>
        <p:spPr>
          <a:xfrm>
            <a:off x="3082925" y="2618186"/>
            <a:ext cx="0" cy="925115"/>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999163" y="2626519"/>
            <a:ext cx="0" cy="92630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3076575" y="3767138"/>
            <a:ext cx="0" cy="92630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994400" y="3776663"/>
            <a:ext cx="0" cy="92511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8" name="Picture 4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8036" y="2766598"/>
            <a:ext cx="527047" cy="45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0"/>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9404" y="3147202"/>
            <a:ext cx="1434312" cy="29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4"/>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89898" y="2766598"/>
            <a:ext cx="1143038" cy="2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66130" y="3986256"/>
            <a:ext cx="800100" cy="360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6"/>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17114" y="3910187"/>
            <a:ext cx="1920875" cy="1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logo_4ec28cb3bd06f.png"/>
          <p:cNvPicPr>
            <a:picLocks noChangeAspect="1"/>
          </p:cNvPicPr>
          <p:nvPr/>
        </p:nvPicPr>
        <p:blipFill>
          <a:blip r:embed="rId14">
            <a:alphaModFix/>
            <a:extLst>
              <a:ext uri="{28A0092B-C50C-407E-A947-70E740481C1C}">
                <a14:useLocalDpi xmlns:a14="http://schemas.microsoft.com/office/drawing/2010/main" val="0"/>
              </a:ext>
            </a:extLst>
          </a:blip>
          <a:stretch>
            <a:fillRect/>
          </a:stretch>
        </p:blipFill>
        <p:spPr>
          <a:xfrm>
            <a:off x="4497286" y="3092025"/>
            <a:ext cx="1301852" cy="346527"/>
          </a:xfrm>
          <a:prstGeom prst="rect">
            <a:avLst/>
          </a:prstGeom>
        </p:spPr>
      </p:pic>
      <p:pic>
        <p:nvPicPr>
          <p:cNvPr id="24" name="Picture 23"/>
          <p:cNvPicPr>
            <a:picLocks noChangeAspect="1"/>
          </p:cNvPicPr>
          <p:nvPr/>
        </p:nvPicPr>
        <p:blipFill>
          <a:blip r:embed="rId15"/>
          <a:stretch>
            <a:fillRect/>
          </a:stretch>
        </p:blipFill>
        <p:spPr>
          <a:xfrm>
            <a:off x="6090548" y="2766598"/>
            <a:ext cx="861816" cy="436653"/>
          </a:xfrm>
          <a:prstGeom prst="rect">
            <a:avLst/>
          </a:prstGeom>
        </p:spPr>
      </p:pic>
      <p:pic>
        <p:nvPicPr>
          <p:cNvPr id="25" name="Picture 24"/>
          <p:cNvPicPr>
            <a:picLocks noChangeAspect="1"/>
          </p:cNvPicPr>
          <p:nvPr/>
        </p:nvPicPr>
        <p:blipFill>
          <a:blip r:embed="rId16"/>
          <a:stretch>
            <a:fillRect/>
          </a:stretch>
        </p:blipFill>
        <p:spPr>
          <a:xfrm>
            <a:off x="3207395" y="3095293"/>
            <a:ext cx="930522" cy="343259"/>
          </a:xfrm>
          <a:prstGeom prst="rect">
            <a:avLst/>
          </a:prstGeom>
        </p:spPr>
      </p:pic>
      <p:pic>
        <p:nvPicPr>
          <p:cNvPr id="26" name="Picture 25"/>
          <p:cNvPicPr>
            <a:picLocks noChangeAspect="1"/>
          </p:cNvPicPr>
          <p:nvPr/>
        </p:nvPicPr>
        <p:blipFill>
          <a:blip r:embed="rId17"/>
          <a:stretch>
            <a:fillRect/>
          </a:stretch>
        </p:blipFill>
        <p:spPr>
          <a:xfrm>
            <a:off x="6161284" y="1389488"/>
            <a:ext cx="875134" cy="540638"/>
          </a:xfrm>
          <a:prstGeom prst="rect">
            <a:avLst/>
          </a:prstGeom>
        </p:spPr>
      </p:pic>
      <p:pic>
        <p:nvPicPr>
          <p:cNvPr id="27" name="Picture 26"/>
          <p:cNvPicPr>
            <a:picLocks noChangeAspect="1"/>
          </p:cNvPicPr>
          <p:nvPr/>
        </p:nvPicPr>
        <p:blipFill>
          <a:blip r:embed="rId18"/>
          <a:stretch>
            <a:fillRect/>
          </a:stretch>
        </p:blipFill>
        <p:spPr>
          <a:xfrm>
            <a:off x="328036" y="1408510"/>
            <a:ext cx="981311" cy="519330"/>
          </a:xfrm>
          <a:prstGeom prst="rect">
            <a:avLst/>
          </a:prstGeom>
        </p:spPr>
      </p:pic>
      <p:pic>
        <p:nvPicPr>
          <p:cNvPr id="28" name="Picture 27" descr="finra_logo_std_cmyk.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58183" y="1448520"/>
            <a:ext cx="1054321" cy="380507"/>
          </a:xfrm>
          <a:prstGeom prst="rect">
            <a:avLst/>
          </a:prstGeom>
        </p:spPr>
      </p:pic>
      <p:pic>
        <p:nvPicPr>
          <p:cNvPr id="29" name="Picture 28" descr="LogoOutline.eps"/>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908583" y="4133936"/>
            <a:ext cx="643369" cy="636414"/>
          </a:xfrm>
          <a:prstGeom prst="rect">
            <a:avLst/>
          </a:prstGeom>
        </p:spPr>
      </p:pic>
      <p:pic>
        <p:nvPicPr>
          <p:cNvPr id="30" name="Picture 29" descr="blackarrow.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717129" y="3159740"/>
            <a:ext cx="1513139" cy="278812"/>
          </a:xfrm>
          <a:prstGeom prst="rect">
            <a:avLst/>
          </a:prstGeom>
        </p:spPr>
      </p:pic>
      <p:pic>
        <p:nvPicPr>
          <p:cNvPr id="31" name="Picture 30" descr="TIDAL.jp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856970" y="2711983"/>
            <a:ext cx="844551" cy="499974"/>
          </a:xfrm>
          <a:prstGeom prst="rect">
            <a:avLst/>
          </a:prstGeom>
        </p:spPr>
      </p:pic>
      <p:pic>
        <p:nvPicPr>
          <p:cNvPr id="32" name="Picture 31"/>
          <p:cNvPicPr>
            <a:picLocks noChangeAspect="1"/>
          </p:cNvPicPr>
          <p:nvPr/>
        </p:nvPicPr>
        <p:blipFill>
          <a:blip r:embed="rId23"/>
          <a:stretch>
            <a:fillRect/>
          </a:stretch>
        </p:blipFill>
        <p:spPr>
          <a:xfrm>
            <a:off x="4572000" y="3952619"/>
            <a:ext cx="1393649" cy="445092"/>
          </a:xfrm>
          <a:prstGeom prst="rect">
            <a:avLst/>
          </a:prstGeom>
        </p:spPr>
      </p:pic>
      <p:pic>
        <p:nvPicPr>
          <p:cNvPr id="33" name="Picture 32"/>
          <p:cNvPicPr>
            <a:picLocks noChangeAspect="1"/>
          </p:cNvPicPr>
          <p:nvPr/>
        </p:nvPicPr>
        <p:blipFill>
          <a:blip r:embed="rId24"/>
          <a:stretch>
            <a:fillRect/>
          </a:stretch>
        </p:blipFill>
        <p:spPr>
          <a:xfrm>
            <a:off x="3961628" y="4452143"/>
            <a:ext cx="971308" cy="379694"/>
          </a:xfrm>
          <a:prstGeom prst="rect">
            <a:avLst/>
          </a:prstGeom>
        </p:spPr>
      </p:pic>
      <p:pic>
        <p:nvPicPr>
          <p:cNvPr id="34" name="Picture 33"/>
          <p:cNvPicPr>
            <a:picLocks noChangeAspect="1"/>
          </p:cNvPicPr>
          <p:nvPr/>
        </p:nvPicPr>
        <p:blipFill>
          <a:blip r:embed="rId25"/>
          <a:stretch>
            <a:fillRect/>
          </a:stretch>
        </p:blipFill>
        <p:spPr>
          <a:xfrm>
            <a:off x="6297705" y="4207948"/>
            <a:ext cx="1175993" cy="379525"/>
          </a:xfrm>
          <a:prstGeom prst="rect">
            <a:avLst/>
          </a:prstGeom>
        </p:spPr>
      </p:pic>
      <p:pic>
        <p:nvPicPr>
          <p:cNvPr id="35" name="Picture 34"/>
          <p:cNvPicPr>
            <a:picLocks noChangeAspect="1"/>
          </p:cNvPicPr>
          <p:nvPr/>
        </p:nvPicPr>
        <p:blipFill>
          <a:blip r:embed="rId26"/>
          <a:stretch>
            <a:fillRect/>
          </a:stretch>
        </p:blipFill>
        <p:spPr>
          <a:xfrm>
            <a:off x="4941537" y="1683694"/>
            <a:ext cx="856308" cy="572170"/>
          </a:xfrm>
          <a:prstGeom prst="rect">
            <a:avLst/>
          </a:prstGeom>
        </p:spPr>
      </p:pic>
      <p:pic>
        <p:nvPicPr>
          <p:cNvPr id="36" name="Picture 35"/>
          <p:cNvPicPr>
            <a:picLocks noChangeAspect="1"/>
          </p:cNvPicPr>
          <p:nvPr/>
        </p:nvPicPr>
        <p:blipFill>
          <a:blip r:embed="rId27"/>
          <a:stretch>
            <a:fillRect/>
          </a:stretch>
        </p:blipFill>
        <p:spPr>
          <a:xfrm>
            <a:off x="287917" y="3979812"/>
            <a:ext cx="836033" cy="300212"/>
          </a:xfrm>
          <a:prstGeom prst="rect">
            <a:avLst/>
          </a:prstGeom>
        </p:spPr>
      </p:pic>
      <p:pic>
        <p:nvPicPr>
          <p:cNvPr id="37" name="Picture 36"/>
          <p:cNvPicPr>
            <a:picLocks noChangeAspect="1"/>
          </p:cNvPicPr>
          <p:nvPr/>
        </p:nvPicPr>
        <p:blipFill>
          <a:blip r:embed="rId28"/>
          <a:stretch>
            <a:fillRect/>
          </a:stretch>
        </p:blipFill>
        <p:spPr>
          <a:xfrm>
            <a:off x="3208998" y="1383830"/>
            <a:ext cx="1723938" cy="227246"/>
          </a:xfrm>
          <a:prstGeom prst="rect">
            <a:avLst/>
          </a:prstGeom>
        </p:spPr>
      </p:pic>
      <p:pic>
        <p:nvPicPr>
          <p:cNvPr id="38" name="Picture 37"/>
          <p:cNvPicPr>
            <a:picLocks noChangeAspect="1"/>
          </p:cNvPicPr>
          <p:nvPr/>
        </p:nvPicPr>
        <p:blipFill>
          <a:blip r:embed="rId29"/>
          <a:stretch>
            <a:fillRect/>
          </a:stretch>
        </p:blipFill>
        <p:spPr>
          <a:xfrm>
            <a:off x="265114" y="1993626"/>
            <a:ext cx="1191105" cy="341088"/>
          </a:xfrm>
          <a:prstGeom prst="rect">
            <a:avLst/>
          </a:prstGeom>
        </p:spPr>
      </p:pic>
      <p:pic>
        <p:nvPicPr>
          <p:cNvPr id="39" name="Picture 38"/>
          <p:cNvPicPr>
            <a:picLocks noChangeAspect="1"/>
          </p:cNvPicPr>
          <p:nvPr/>
        </p:nvPicPr>
        <p:blipFill>
          <a:blip r:embed="rId30"/>
          <a:stretch>
            <a:fillRect/>
          </a:stretch>
        </p:blipFill>
        <p:spPr>
          <a:xfrm>
            <a:off x="7315517" y="1378670"/>
            <a:ext cx="815349" cy="463265"/>
          </a:xfrm>
          <a:prstGeom prst="rect">
            <a:avLst/>
          </a:prstGeom>
        </p:spPr>
      </p:pic>
      <p:cxnSp>
        <p:nvCxnSpPr>
          <p:cNvPr id="40" name="Straight Connector 39"/>
          <p:cNvCxnSpPr/>
          <p:nvPr/>
        </p:nvCxnSpPr>
        <p:spPr>
          <a:xfrm>
            <a:off x="3080441" y="1297057"/>
            <a:ext cx="0" cy="108087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5992609" y="1302027"/>
            <a:ext cx="0" cy="108087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42" name="Picture 4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802074" y="2779099"/>
            <a:ext cx="1074576" cy="309232"/>
          </a:xfrm>
          <a:prstGeom prst="rect">
            <a:avLst/>
          </a:prstGeom>
        </p:spPr>
      </p:pic>
      <p:sp>
        <p:nvSpPr>
          <p:cNvPr id="44" name="Title 3"/>
          <p:cNvSpPr>
            <a:spLocks noGrp="1"/>
          </p:cNvSpPr>
          <p:nvPr>
            <p:ph type="title"/>
          </p:nvPr>
        </p:nvSpPr>
        <p:spPr>
          <a:xfrm>
            <a:off x="264160" y="53113"/>
            <a:ext cx="6604803" cy="732441"/>
          </a:xfrm>
        </p:spPr>
        <p:txBody>
          <a:bodyPr>
            <a:normAutofit/>
          </a:bodyPr>
          <a:lstStyle/>
          <a:p>
            <a:r>
              <a:rPr lang="en-US" sz="2400" dirty="0"/>
              <a:t>Over 1,500 Customers</a:t>
            </a:r>
          </a:p>
        </p:txBody>
      </p:sp>
    </p:spTree>
    <p:extLst>
      <p:ext uri="{BB962C8B-B14F-4D97-AF65-F5344CB8AC3E}">
        <p14:creationId xmlns:p14="http://schemas.microsoft.com/office/powerpoint/2010/main" val="132397731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86" y="2483576"/>
            <a:ext cx="1047750" cy="9334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64161" y="147982"/>
            <a:ext cx="6520607" cy="548672"/>
          </a:xfrm>
        </p:spPr>
        <p:txBody>
          <a:bodyPr/>
          <a:lstStyle/>
          <a:p>
            <a:r>
              <a:rPr lang="en-US"/>
              <a:t>Streamlined Data Refinery</a:t>
            </a:r>
          </a:p>
        </p:txBody>
      </p:sp>
      <p:cxnSp>
        <p:nvCxnSpPr>
          <p:cNvPr id="5" name="Elbow Connector 4"/>
          <p:cNvCxnSpPr/>
          <p:nvPr/>
        </p:nvCxnSpPr>
        <p:spPr>
          <a:xfrm rot="10800000" flipV="1">
            <a:off x="4664076" y="1549401"/>
            <a:ext cx="787400" cy="1296988"/>
          </a:xfrm>
          <a:prstGeom prst="bentConnector2">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5181600" y="1549400"/>
            <a:ext cx="1752600" cy="0"/>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bwMode="auto">
          <a:xfrm flipV="1">
            <a:off x="2057401" y="3072231"/>
            <a:ext cx="1308859" cy="1023520"/>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bwMode="auto">
          <a:xfrm>
            <a:off x="2057401" y="1738731"/>
            <a:ext cx="1273975" cy="951335"/>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pic>
        <p:nvPicPr>
          <p:cNvPr id="11" name="Picture 16" descr="people-cycl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300" y="1828655"/>
            <a:ext cx="588884" cy="548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Arrow Connector 11"/>
          <p:cNvCxnSpPr/>
          <p:nvPr/>
        </p:nvCxnSpPr>
        <p:spPr bwMode="auto">
          <a:xfrm flipV="1">
            <a:off x="4190191" y="2875528"/>
            <a:ext cx="1192706" cy="16861"/>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bwMode="auto">
          <a:xfrm>
            <a:off x="1865431" y="2912994"/>
            <a:ext cx="1465946" cy="0"/>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sp>
        <p:nvSpPr>
          <p:cNvPr id="14" name="TextBox 19"/>
          <p:cNvSpPr txBox="1">
            <a:spLocks noChangeArrowheads="1"/>
          </p:cNvSpPr>
          <p:nvPr/>
        </p:nvSpPr>
        <p:spPr bwMode="auto">
          <a:xfrm>
            <a:off x="692202" y="1356118"/>
            <a:ext cx="113951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Web API Call Website Traffic</a:t>
            </a:r>
          </a:p>
        </p:txBody>
      </p:sp>
      <p:sp>
        <p:nvSpPr>
          <p:cNvPr id="15" name="TextBox 21"/>
          <p:cNvSpPr txBox="1">
            <a:spLocks noChangeArrowheads="1"/>
          </p:cNvSpPr>
          <p:nvPr/>
        </p:nvSpPr>
        <p:spPr bwMode="auto">
          <a:xfrm>
            <a:off x="527475" y="2420029"/>
            <a:ext cx="144589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Custom Demographic</a:t>
            </a:r>
          </a:p>
        </p:txBody>
      </p:sp>
      <p:sp>
        <p:nvSpPr>
          <p:cNvPr id="16" name="TextBox 22"/>
          <p:cNvSpPr txBox="1">
            <a:spLocks noChangeArrowheads="1"/>
          </p:cNvSpPr>
          <p:nvPr/>
        </p:nvSpPr>
        <p:spPr bwMode="auto">
          <a:xfrm>
            <a:off x="616094" y="4520685"/>
            <a:ext cx="12081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Mortgage Application Data</a:t>
            </a:r>
          </a:p>
        </p:txBody>
      </p:sp>
      <p:grpSp>
        <p:nvGrpSpPr>
          <p:cNvPr id="17" name="Group 23"/>
          <p:cNvGrpSpPr>
            <a:grpSpLocks/>
          </p:cNvGrpSpPr>
          <p:nvPr/>
        </p:nvGrpSpPr>
        <p:grpSpPr bwMode="auto">
          <a:xfrm>
            <a:off x="3429001" y="1885951"/>
            <a:ext cx="812528" cy="1662646"/>
            <a:chOff x="2515697" y="2187970"/>
            <a:chExt cx="632959" cy="1235958"/>
          </a:xfrm>
        </p:grpSpPr>
        <p:pic>
          <p:nvPicPr>
            <p:cNvPr id="18" name="Picture 4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7967" y="2651030"/>
              <a:ext cx="571158" cy="476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41" descr="greg elephant cut.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8306" y="2187970"/>
              <a:ext cx="566239" cy="4963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42"/>
            <p:cNvSpPr txBox="1">
              <a:spLocks noChangeArrowheads="1"/>
            </p:cNvSpPr>
            <p:nvPr/>
          </p:nvSpPr>
          <p:spPr bwMode="auto">
            <a:xfrm>
              <a:off x="2515697" y="3149378"/>
              <a:ext cx="632959" cy="27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Hadoop Cluster</a:t>
              </a:r>
            </a:p>
          </p:txBody>
        </p:sp>
      </p:grpSp>
      <p:pic>
        <p:nvPicPr>
          <p:cNvPr id="21" name="Picture 2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4347" y="2535444"/>
            <a:ext cx="733195" cy="6409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Box 26"/>
          <p:cNvSpPr txBox="1">
            <a:spLocks noChangeArrowheads="1"/>
          </p:cNvSpPr>
          <p:nvPr/>
        </p:nvSpPr>
        <p:spPr bwMode="auto">
          <a:xfrm>
            <a:off x="5249936" y="3197416"/>
            <a:ext cx="108968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Analytical Database</a:t>
            </a:r>
          </a:p>
        </p:txBody>
      </p:sp>
      <p:cxnSp>
        <p:nvCxnSpPr>
          <p:cNvPr id="23" name="Straight Arrow Connector 22"/>
          <p:cNvCxnSpPr/>
          <p:nvPr/>
        </p:nvCxnSpPr>
        <p:spPr bwMode="auto">
          <a:xfrm flipV="1">
            <a:off x="6175266" y="1885951"/>
            <a:ext cx="835134" cy="942745"/>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bwMode="auto">
          <a:xfrm>
            <a:off x="6195201" y="2972940"/>
            <a:ext cx="891400" cy="589410"/>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bwMode="auto">
          <a:xfrm>
            <a:off x="7052311" y="1047750"/>
            <a:ext cx="1180706" cy="1143000"/>
          </a:xfrm>
          <a:prstGeom prst="roundRect">
            <a:avLst/>
          </a:prstGeom>
          <a:solidFill>
            <a:schemeClr val="bg1"/>
          </a:solidFill>
          <a:ln w="9525" cap="flat" cmpd="sng" algn="ctr">
            <a:solidFill>
              <a:srgbClr val="A6A6A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8">
              <a:defRPr/>
            </a:pPr>
            <a:endParaRPr lang="en-US" sz="1600">
              <a:solidFill>
                <a:prstClr val="white"/>
              </a:solidFill>
              <a:latin typeface="Arial"/>
            </a:endParaRPr>
          </a:p>
        </p:txBody>
      </p:sp>
      <p:sp>
        <p:nvSpPr>
          <p:cNvPr id="26" name="TextBox 25"/>
          <p:cNvSpPr txBox="1">
            <a:spLocks noChangeArrowheads="1"/>
          </p:cNvSpPr>
          <p:nvPr/>
        </p:nvSpPr>
        <p:spPr bwMode="auto">
          <a:xfrm>
            <a:off x="4953001" y="1733551"/>
            <a:ext cx="176362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defTabSz="914378"/>
            <a:r>
              <a:rPr lang="en-US" sz="900" b="1">
                <a:solidFill>
                  <a:prstClr val="black"/>
                </a:solidFill>
                <a:latin typeface="Open Sans"/>
                <a:ea typeface="ＭＳ Ｐゴシック" charset="0"/>
                <a:cs typeface="Open Sans"/>
              </a:rPr>
              <a:t>Self Service Data Request</a:t>
            </a:r>
          </a:p>
          <a:p>
            <a:pPr defTabSz="914378"/>
            <a:r>
              <a:rPr lang="en-US" sz="900" b="1">
                <a:solidFill>
                  <a:prstClr val="black"/>
                </a:solidFill>
                <a:latin typeface="Open Sans"/>
                <a:ea typeface="ＭＳ Ｐゴシック" charset="0"/>
                <a:cs typeface="Open Sans"/>
              </a:rPr>
              <a:t>Architected Data on Demand</a:t>
            </a:r>
          </a:p>
        </p:txBody>
      </p:sp>
      <p:grpSp>
        <p:nvGrpSpPr>
          <p:cNvPr id="27" name="Group 26"/>
          <p:cNvGrpSpPr/>
          <p:nvPr/>
        </p:nvGrpSpPr>
        <p:grpSpPr>
          <a:xfrm>
            <a:off x="2286001" y="2114551"/>
            <a:ext cx="810717" cy="1572326"/>
            <a:chOff x="3048000" y="3257550"/>
            <a:chExt cx="810717" cy="1572326"/>
          </a:xfrm>
        </p:grpSpPr>
        <p:sp>
          <p:nvSpPr>
            <p:cNvPr id="28" name="Rounded Rectangle 27"/>
            <p:cNvSpPr/>
            <p:nvPr/>
          </p:nvSpPr>
          <p:spPr>
            <a:xfrm>
              <a:off x="3048000" y="3257550"/>
              <a:ext cx="810717" cy="1572326"/>
            </a:xfrm>
            <a:prstGeom prst="roundRect">
              <a:avLst/>
            </a:prstGeom>
            <a:ln w="3175" cmpd="sng">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914378"/>
              <a:endParaRPr lang="en-US">
                <a:solidFill>
                  <a:prstClr val="black"/>
                </a:solidFill>
                <a:latin typeface="Arial"/>
              </a:endParaRPr>
            </a:p>
          </p:txBody>
        </p:sp>
        <p:sp>
          <p:nvSpPr>
            <p:cNvPr id="29" name="Title 2"/>
            <p:cNvSpPr txBox="1">
              <a:spLocks/>
            </p:cNvSpPr>
            <p:nvPr/>
          </p:nvSpPr>
          <p:spPr>
            <a:xfrm>
              <a:off x="3069642" y="3678375"/>
              <a:ext cx="740358" cy="304100"/>
            </a:xfrm>
            <a:prstGeom prst="rect">
              <a:avLst/>
            </a:prstGeom>
            <a:ln w="3175" cmpd="sng">
              <a:no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t">
              <a:noAutofit/>
            </a:bodyPr>
            <a:lstStyle/>
            <a:p>
              <a:pPr algn="ctr" defTabSz="914378">
                <a:spcBef>
                  <a:spcPct val="0"/>
                </a:spcBef>
                <a:defRPr/>
              </a:pPr>
              <a:r>
                <a:rPr lang="en-US" sz="800">
                  <a:solidFill>
                    <a:prstClr val="black"/>
                  </a:solidFill>
                  <a:latin typeface="Open Sans"/>
                  <a:ea typeface="Open Sans Light" pitchFamily="34" charset="0"/>
                  <a:cs typeface="Open Sans"/>
                </a:rPr>
                <a:t>Pentaho</a:t>
              </a:r>
            </a:p>
            <a:p>
              <a:pPr algn="ctr" defTabSz="914378">
                <a:spcBef>
                  <a:spcPct val="0"/>
                </a:spcBef>
                <a:defRPr/>
              </a:pPr>
              <a:r>
                <a:rPr lang="en-US" sz="800">
                  <a:solidFill>
                    <a:prstClr val="black"/>
                  </a:solidFill>
                  <a:latin typeface="Open Sans"/>
                  <a:ea typeface="Open Sans Light" pitchFamily="34" charset="0"/>
                  <a:cs typeface="Open Sans"/>
                </a:rPr>
                <a:t>Data </a:t>
              </a:r>
            </a:p>
            <a:p>
              <a:pPr algn="ctr" defTabSz="914378">
                <a:spcBef>
                  <a:spcPct val="0"/>
                </a:spcBef>
                <a:defRPr/>
              </a:pPr>
              <a:r>
                <a:rPr lang="en-US" sz="800">
                  <a:solidFill>
                    <a:prstClr val="black"/>
                  </a:solidFill>
                  <a:latin typeface="Open Sans"/>
                  <a:ea typeface="Open Sans Light" pitchFamily="34" charset="0"/>
                  <a:cs typeface="Open Sans"/>
                </a:rPr>
                <a:t>Integration </a:t>
              </a:r>
            </a:p>
          </p:txBody>
        </p:sp>
        <p:pic>
          <p:nvPicPr>
            <p:cNvPr id="30" name="Picture 29"/>
            <p:cNvPicPr>
              <a:picLocks noChangeAspect="1"/>
            </p:cNvPicPr>
            <p:nvPr/>
          </p:nvPicPr>
          <p:blipFill>
            <a:blip r:embed="rId6"/>
            <a:stretch>
              <a:fillRect/>
            </a:stretch>
          </p:blipFill>
          <p:spPr>
            <a:xfrm>
              <a:off x="3255909" y="3333750"/>
              <a:ext cx="378493" cy="292826"/>
            </a:xfrm>
            <a:prstGeom prst="rect">
              <a:avLst/>
            </a:prstGeom>
            <a:ln w="3175" cmpd="sng">
              <a:noFill/>
            </a:ln>
          </p:spPr>
          <p:style>
            <a:lnRef idx="2">
              <a:schemeClr val="accent4"/>
            </a:lnRef>
            <a:fillRef idx="1">
              <a:schemeClr val="lt1"/>
            </a:fillRef>
            <a:effectRef idx="0">
              <a:schemeClr val="accent4"/>
            </a:effectRef>
            <a:fontRef idx="minor">
              <a:schemeClr val="dk1"/>
            </a:fontRef>
          </p:style>
        </p:pic>
        <p:pic>
          <p:nvPicPr>
            <p:cNvPr id="31" name="Picture 87"/>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19596" y="4361698"/>
              <a:ext cx="458591" cy="354882"/>
            </a:xfrm>
            <a:prstGeom prst="rect">
              <a:avLst/>
            </a:prstGeom>
            <a:noFill/>
            <a:ln>
              <a:noFill/>
            </a:ln>
            <a:extLst/>
          </p:spPr>
        </p:pic>
      </p:grpSp>
      <p:grpSp>
        <p:nvGrpSpPr>
          <p:cNvPr id="32" name="Group 31"/>
          <p:cNvGrpSpPr/>
          <p:nvPr/>
        </p:nvGrpSpPr>
        <p:grpSpPr>
          <a:xfrm>
            <a:off x="4343401" y="2114551"/>
            <a:ext cx="810717" cy="1572326"/>
            <a:chOff x="3048000" y="3257550"/>
            <a:chExt cx="810717" cy="1572326"/>
          </a:xfrm>
        </p:grpSpPr>
        <p:sp>
          <p:nvSpPr>
            <p:cNvPr id="33" name="Rounded Rectangle 32"/>
            <p:cNvSpPr/>
            <p:nvPr/>
          </p:nvSpPr>
          <p:spPr>
            <a:xfrm>
              <a:off x="3048000" y="3257550"/>
              <a:ext cx="810717" cy="1572326"/>
            </a:xfrm>
            <a:prstGeom prst="roundRect">
              <a:avLst/>
            </a:prstGeom>
            <a:ln w="3175" cmpd="sng">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914378"/>
              <a:endParaRPr lang="en-US">
                <a:solidFill>
                  <a:prstClr val="black"/>
                </a:solidFill>
                <a:latin typeface="Arial"/>
              </a:endParaRPr>
            </a:p>
          </p:txBody>
        </p:sp>
        <p:sp>
          <p:nvSpPr>
            <p:cNvPr id="34" name="Title 2"/>
            <p:cNvSpPr txBox="1">
              <a:spLocks/>
            </p:cNvSpPr>
            <p:nvPr/>
          </p:nvSpPr>
          <p:spPr>
            <a:xfrm>
              <a:off x="3069642" y="3678375"/>
              <a:ext cx="740358" cy="304100"/>
            </a:xfrm>
            <a:prstGeom prst="rect">
              <a:avLst/>
            </a:prstGeom>
            <a:ln w="3175" cmpd="sng">
              <a:no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t">
              <a:noAutofit/>
            </a:bodyPr>
            <a:lstStyle/>
            <a:p>
              <a:pPr algn="ctr" defTabSz="914378">
                <a:spcBef>
                  <a:spcPct val="0"/>
                </a:spcBef>
                <a:defRPr/>
              </a:pPr>
              <a:r>
                <a:rPr lang="en-US" sz="800">
                  <a:solidFill>
                    <a:prstClr val="black"/>
                  </a:solidFill>
                  <a:latin typeface="Open Sans"/>
                  <a:ea typeface="Open Sans Light" pitchFamily="34" charset="0"/>
                  <a:cs typeface="Open Sans"/>
                </a:rPr>
                <a:t>Pentaho</a:t>
              </a:r>
            </a:p>
            <a:p>
              <a:pPr algn="ctr" defTabSz="914378">
                <a:spcBef>
                  <a:spcPct val="0"/>
                </a:spcBef>
                <a:defRPr/>
              </a:pPr>
              <a:r>
                <a:rPr lang="en-US" sz="800">
                  <a:solidFill>
                    <a:prstClr val="black"/>
                  </a:solidFill>
                  <a:latin typeface="Open Sans"/>
                  <a:ea typeface="Open Sans Light" pitchFamily="34" charset="0"/>
                  <a:cs typeface="Open Sans"/>
                </a:rPr>
                <a:t>Data </a:t>
              </a:r>
            </a:p>
            <a:p>
              <a:pPr algn="ctr" defTabSz="914378">
                <a:spcBef>
                  <a:spcPct val="0"/>
                </a:spcBef>
                <a:defRPr/>
              </a:pPr>
              <a:r>
                <a:rPr lang="en-US" sz="800">
                  <a:solidFill>
                    <a:prstClr val="black"/>
                  </a:solidFill>
                  <a:latin typeface="Open Sans"/>
                  <a:ea typeface="Open Sans Light" pitchFamily="34" charset="0"/>
                  <a:cs typeface="Open Sans"/>
                </a:rPr>
                <a:t>Integration </a:t>
              </a:r>
            </a:p>
          </p:txBody>
        </p:sp>
        <p:pic>
          <p:nvPicPr>
            <p:cNvPr id="35" name="Picture 34"/>
            <p:cNvPicPr>
              <a:picLocks noChangeAspect="1"/>
            </p:cNvPicPr>
            <p:nvPr/>
          </p:nvPicPr>
          <p:blipFill>
            <a:blip r:embed="rId6"/>
            <a:stretch>
              <a:fillRect/>
            </a:stretch>
          </p:blipFill>
          <p:spPr>
            <a:xfrm>
              <a:off x="3255909" y="3333750"/>
              <a:ext cx="378493" cy="292826"/>
            </a:xfrm>
            <a:prstGeom prst="rect">
              <a:avLst/>
            </a:prstGeom>
            <a:ln w="3175" cmpd="sng">
              <a:noFill/>
            </a:ln>
          </p:spPr>
          <p:style>
            <a:lnRef idx="2">
              <a:schemeClr val="accent4"/>
            </a:lnRef>
            <a:fillRef idx="1">
              <a:schemeClr val="lt1"/>
            </a:fillRef>
            <a:effectRef idx="0">
              <a:schemeClr val="accent4"/>
            </a:effectRef>
            <a:fontRef idx="minor">
              <a:schemeClr val="dk1"/>
            </a:fontRef>
          </p:style>
        </p:pic>
        <p:pic>
          <p:nvPicPr>
            <p:cNvPr id="36" name="Picture 87"/>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19596" y="4361698"/>
              <a:ext cx="458591" cy="354882"/>
            </a:xfrm>
            <a:prstGeom prst="rect">
              <a:avLst/>
            </a:prstGeom>
            <a:noFill/>
            <a:ln>
              <a:noFill/>
            </a:ln>
            <a:extLst/>
          </p:spPr>
        </p:pic>
      </p:grpSp>
      <p:sp>
        <p:nvSpPr>
          <p:cNvPr id="37" name="Title 2"/>
          <p:cNvSpPr txBox="1">
            <a:spLocks/>
          </p:cNvSpPr>
          <p:nvPr/>
        </p:nvSpPr>
        <p:spPr>
          <a:xfrm>
            <a:off x="7277495" y="1962150"/>
            <a:ext cx="850719" cy="489414"/>
          </a:xfrm>
          <a:prstGeom prst="rect">
            <a:avLst/>
          </a:prstGeom>
        </p:spPr>
        <p:txBody>
          <a:bodyPr vert="horz" lIns="91440" tIns="45720" rIns="91440" bIns="45720" rtlCol="0" anchor="t">
            <a:noAutofit/>
          </a:bodyPr>
          <a:lstStyle/>
          <a:p>
            <a:pPr algn="ctr" defTabSz="914378">
              <a:spcBef>
                <a:spcPct val="0"/>
              </a:spcBef>
              <a:defRPr/>
            </a:pPr>
            <a:r>
              <a:rPr lang="en-US" sz="1000" b="1">
                <a:solidFill>
                  <a:prstClr val="black"/>
                </a:solidFill>
                <a:latin typeface="Open Sans"/>
                <a:ea typeface="Open Sans Light" pitchFamily="34" charset="0"/>
                <a:cs typeface="Open Sans"/>
              </a:rPr>
              <a:t>Analyzer  </a:t>
            </a:r>
          </a:p>
        </p:txBody>
      </p:sp>
      <p:pic>
        <p:nvPicPr>
          <p:cNvPr id="38" name="Picture 155"/>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7262057" y="1123951"/>
            <a:ext cx="838200" cy="226322"/>
          </a:xfrm>
          <a:prstGeom prst="rect">
            <a:avLst/>
          </a:prstGeom>
          <a:noFill/>
          <a:ln>
            <a:noFill/>
          </a:ln>
          <a:extLst/>
        </p:spPr>
      </p:pic>
      <p:sp>
        <p:nvSpPr>
          <p:cNvPr id="39" name="Rounded Rectangle 38"/>
          <p:cNvSpPr/>
          <p:nvPr/>
        </p:nvSpPr>
        <p:spPr bwMode="auto">
          <a:xfrm>
            <a:off x="7125094" y="3301536"/>
            <a:ext cx="1180706" cy="1143000"/>
          </a:xfrm>
          <a:prstGeom prst="roundRect">
            <a:avLst/>
          </a:prstGeom>
          <a:solidFill>
            <a:schemeClr val="bg1"/>
          </a:solidFill>
          <a:ln w="9525" cap="flat" cmpd="sng" algn="ctr">
            <a:solidFill>
              <a:srgbClr val="A6A6A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defTabSz="914378">
              <a:defRPr/>
            </a:pPr>
            <a:endParaRPr lang="en-US" sz="1600">
              <a:solidFill>
                <a:prstClr val="white"/>
              </a:solidFill>
              <a:latin typeface="Arial"/>
            </a:endParaRPr>
          </a:p>
        </p:txBody>
      </p:sp>
      <p:sp>
        <p:nvSpPr>
          <p:cNvPr id="40" name="Title 2"/>
          <p:cNvSpPr txBox="1">
            <a:spLocks/>
          </p:cNvSpPr>
          <p:nvPr/>
        </p:nvSpPr>
        <p:spPr>
          <a:xfrm>
            <a:off x="7302682" y="4215936"/>
            <a:ext cx="850719" cy="489414"/>
          </a:xfrm>
          <a:prstGeom prst="rect">
            <a:avLst/>
          </a:prstGeom>
        </p:spPr>
        <p:txBody>
          <a:bodyPr vert="horz" lIns="91440" tIns="45720" rIns="91440" bIns="45720" rtlCol="0" anchor="t">
            <a:noAutofit/>
          </a:bodyPr>
          <a:lstStyle/>
          <a:p>
            <a:pPr algn="ctr" defTabSz="914378">
              <a:spcBef>
                <a:spcPct val="0"/>
              </a:spcBef>
              <a:defRPr/>
            </a:pPr>
            <a:r>
              <a:rPr lang="en-US" sz="1000" b="1">
                <a:solidFill>
                  <a:prstClr val="black"/>
                </a:solidFill>
                <a:latin typeface="Open Sans"/>
                <a:ea typeface="Open Sans Light" pitchFamily="34" charset="0"/>
                <a:cs typeface="Open Sans"/>
              </a:rPr>
              <a:t>Reports   </a:t>
            </a:r>
          </a:p>
        </p:txBody>
      </p:sp>
      <p:pic>
        <p:nvPicPr>
          <p:cNvPr id="41" name="Picture 155"/>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7262057" y="3377737"/>
            <a:ext cx="838200" cy="226322"/>
          </a:xfrm>
          <a:prstGeom prst="rect">
            <a:avLst/>
          </a:prstGeom>
          <a:noFill/>
          <a:ln>
            <a:noFill/>
          </a:ln>
          <a:extLst/>
        </p:spPr>
      </p:pic>
      <p:pic>
        <p:nvPicPr>
          <p:cNvPr id="42" name="Picture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3638551"/>
            <a:ext cx="704886" cy="6000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33973" y="1352551"/>
            <a:ext cx="894371" cy="6786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4" name="Picture 43"/>
          <p:cNvPicPr>
            <a:picLocks noChangeAspect="1"/>
          </p:cNvPicPr>
          <p:nvPr/>
        </p:nvPicPr>
        <p:blipFill>
          <a:blip r:embed="rId11">
            <a:biLevel thresh="50000"/>
          </a:blip>
          <a:stretch>
            <a:fillRect/>
          </a:stretch>
        </p:blipFill>
        <p:spPr>
          <a:xfrm>
            <a:off x="5295900" y="914176"/>
            <a:ext cx="844798" cy="813025"/>
          </a:xfrm>
          <a:prstGeom prst="rect">
            <a:avLst/>
          </a:prstGeom>
          <a:solidFill>
            <a:srgbClr val="737373"/>
          </a:solidFill>
        </p:spPr>
      </p:pic>
      <p:pic>
        <p:nvPicPr>
          <p:cNvPr id="45" name="Picture 44"/>
          <p:cNvPicPr>
            <a:picLocks noChangeAspect="1"/>
          </p:cNvPicPr>
          <p:nvPr/>
        </p:nvPicPr>
        <p:blipFill>
          <a:blip r:embed="rId12"/>
          <a:stretch>
            <a:fillRect/>
          </a:stretch>
        </p:blipFill>
        <p:spPr>
          <a:xfrm>
            <a:off x="915331" y="3781888"/>
            <a:ext cx="667707" cy="662649"/>
          </a:xfrm>
          <a:prstGeom prst="rect">
            <a:avLst/>
          </a:prstGeom>
        </p:spPr>
      </p:pic>
      <p:pic>
        <p:nvPicPr>
          <p:cNvPr id="48" name="Picture 47"/>
          <p:cNvPicPr>
            <a:picLocks noChangeAspect="1"/>
          </p:cNvPicPr>
          <p:nvPr/>
        </p:nvPicPr>
        <p:blipFill>
          <a:blip r:embed="rId13"/>
          <a:stretch>
            <a:fillRect/>
          </a:stretch>
        </p:blipFill>
        <p:spPr>
          <a:xfrm>
            <a:off x="645187" y="942470"/>
            <a:ext cx="1091065" cy="381873"/>
          </a:xfrm>
          <a:prstGeom prst="rect">
            <a:avLst/>
          </a:prstGeom>
        </p:spPr>
      </p:pic>
      <p:sp>
        <p:nvSpPr>
          <p:cNvPr id="50" name="TextBox 21"/>
          <p:cNvSpPr txBox="1">
            <a:spLocks noChangeArrowheads="1"/>
          </p:cNvSpPr>
          <p:nvPr/>
        </p:nvSpPr>
        <p:spPr bwMode="auto">
          <a:xfrm>
            <a:off x="497210" y="3433181"/>
            <a:ext cx="144589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Website Clickstream</a:t>
            </a:r>
          </a:p>
        </p:txBody>
      </p:sp>
    </p:spTree>
    <p:extLst>
      <p:ext uri="{BB962C8B-B14F-4D97-AF65-F5344CB8AC3E}">
        <p14:creationId xmlns:p14="http://schemas.microsoft.com/office/powerpoint/2010/main" val="123953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00" fill="hold"/>
                                        <p:tgtEl>
                                          <p:spTgt spid="5"/>
                                        </p:tgtEl>
                                        <p:attrNameLst>
                                          <p:attrName>ppt_x</p:attrName>
                                        </p:attrNameLst>
                                      </p:cBhvr>
                                      <p:tavLst>
                                        <p:tav tm="0">
                                          <p:val>
                                            <p:strVal val="1+#ppt_w/2"/>
                                          </p:val>
                                        </p:tav>
                                        <p:tav tm="100000">
                                          <p:val>
                                            <p:strVal val="#ppt_x"/>
                                          </p:val>
                                        </p:tav>
                                      </p:tavLst>
                                    </p:anim>
                                    <p:anim calcmode="lin" valueType="num">
                                      <p:cBhvr additive="base">
                                        <p:cTn id="8" dur="7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00" fill="hold"/>
                                        <p:tgtEl>
                                          <p:spTgt spid="6"/>
                                        </p:tgtEl>
                                        <p:attrNameLst>
                                          <p:attrName>ppt_x</p:attrName>
                                        </p:attrNameLst>
                                      </p:cBhvr>
                                      <p:tavLst>
                                        <p:tav tm="0">
                                          <p:val>
                                            <p:strVal val="1+#ppt_w/2"/>
                                          </p:val>
                                        </p:tav>
                                        <p:tav tm="100000">
                                          <p:val>
                                            <p:strVal val="#ppt_x"/>
                                          </p:val>
                                        </p:tav>
                                      </p:tavLst>
                                    </p:anim>
                                    <p:anim calcmode="lin" valueType="num">
                                      <p:cBhvr additive="base">
                                        <p:cTn id="12" dur="7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00" fill="hold"/>
                                        <p:tgtEl>
                                          <p:spTgt spid="26"/>
                                        </p:tgtEl>
                                        <p:attrNameLst>
                                          <p:attrName>ppt_x</p:attrName>
                                        </p:attrNameLst>
                                      </p:cBhvr>
                                      <p:tavLst>
                                        <p:tav tm="0">
                                          <p:val>
                                            <p:strVal val="1+#ppt_w/2"/>
                                          </p:val>
                                        </p:tav>
                                        <p:tav tm="100000">
                                          <p:val>
                                            <p:strVal val="#ppt_x"/>
                                          </p:val>
                                        </p:tav>
                                      </p:tavLst>
                                    </p:anim>
                                    <p:anim calcmode="lin" valueType="num">
                                      <p:cBhvr additive="base">
                                        <p:cTn id="16" dur="7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5154" y="1362556"/>
            <a:ext cx="3458088" cy="3142470"/>
          </a:xfrm>
          <a:prstGeom prst="rect">
            <a:avLst/>
          </a:prstGeom>
        </p:spPr>
      </p:pic>
      <p:sp>
        <p:nvSpPr>
          <p:cNvPr id="3" name="Title 2"/>
          <p:cNvSpPr>
            <a:spLocks noGrp="1"/>
          </p:cNvSpPr>
          <p:nvPr>
            <p:ph type="title"/>
          </p:nvPr>
        </p:nvSpPr>
        <p:spPr/>
        <p:txBody>
          <a:bodyPr>
            <a:normAutofit/>
          </a:bodyPr>
          <a:lstStyle/>
          <a:p>
            <a:r>
              <a:rPr lang="en-US" sz="2000"/>
              <a:t>Streamlined Data Refinery Blueprint</a:t>
            </a:r>
            <a:br>
              <a:rPr lang="en-US" sz="2000"/>
            </a:br>
            <a:r>
              <a:rPr lang="en-US" sz="1600">
                <a:solidFill>
                  <a:schemeClr val="accent4"/>
                </a:solidFill>
              </a:rPr>
              <a:t>A user-driven and governed process</a:t>
            </a:r>
            <a:endParaRPr lang="en-US" sz="1600"/>
          </a:p>
        </p:txBody>
      </p:sp>
      <p:grpSp>
        <p:nvGrpSpPr>
          <p:cNvPr id="23" name="Group 22"/>
          <p:cNvGrpSpPr/>
          <p:nvPr/>
        </p:nvGrpSpPr>
        <p:grpSpPr>
          <a:xfrm>
            <a:off x="3763182" y="2480989"/>
            <a:ext cx="1119822" cy="1068328"/>
            <a:chOff x="3802220" y="2179074"/>
            <a:chExt cx="1119822" cy="1068328"/>
          </a:xfrm>
        </p:grpSpPr>
        <p:sp>
          <p:nvSpPr>
            <p:cNvPr id="6" name="Oval 5"/>
            <p:cNvSpPr/>
            <p:nvPr/>
          </p:nvSpPr>
          <p:spPr>
            <a:xfrm>
              <a:off x="3802220" y="2179074"/>
              <a:ext cx="1071246" cy="1068328"/>
            </a:xfrm>
            <a:prstGeom prst="ellipse">
              <a:avLst/>
            </a:prstGeom>
            <a:solidFill>
              <a:schemeClr val="tx2"/>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91438" tIns="45719" rIns="91438" bIns="45719"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 </a:t>
              </a:r>
            </a:p>
          </p:txBody>
        </p:sp>
        <p:sp>
          <p:nvSpPr>
            <p:cNvPr id="15" name="TextBox 19"/>
            <p:cNvSpPr txBox="1">
              <a:spLocks noChangeArrowheads="1"/>
            </p:cNvSpPr>
            <p:nvPr/>
          </p:nvSpPr>
          <p:spPr bwMode="auto">
            <a:xfrm>
              <a:off x="3804443" y="2550754"/>
              <a:ext cx="1117599" cy="30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1" fontAlgn="auto" latinLnBrk="0" hangingPunct="1">
                <a:lnSpc>
                  <a:spcPct val="100000"/>
                </a:lnSpc>
                <a:spcBef>
                  <a:spcPts val="0"/>
                </a:spcBef>
                <a:spcAft>
                  <a:spcPts val="338"/>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S PGothic" charset="0"/>
                  <a:cs typeface="Arial" charset="0"/>
                </a:rPr>
                <a:t>Governance</a:t>
              </a:r>
            </a:p>
          </p:txBody>
        </p:sp>
      </p:grpSp>
      <p:sp>
        <p:nvSpPr>
          <p:cNvPr id="19" name="Rectangle 18"/>
          <p:cNvSpPr/>
          <p:nvPr/>
        </p:nvSpPr>
        <p:spPr>
          <a:xfrm>
            <a:off x="2481121" y="2059467"/>
            <a:ext cx="104868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a:ea typeface="+mn-ea"/>
                <a:cs typeface="+mn-cs"/>
              </a:rPr>
              <a:t>Request</a:t>
            </a:r>
          </a:p>
        </p:txBody>
      </p:sp>
      <p:sp>
        <p:nvSpPr>
          <p:cNvPr id="20" name="Rectangle 19"/>
          <p:cNvSpPr/>
          <p:nvPr/>
        </p:nvSpPr>
        <p:spPr>
          <a:xfrm>
            <a:off x="3847723" y="4252856"/>
            <a:ext cx="96212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a:ea typeface="+mn-ea"/>
                <a:cs typeface="+mn-cs"/>
              </a:rPr>
              <a:t>Publish</a:t>
            </a:r>
          </a:p>
        </p:txBody>
      </p:sp>
      <p:sp>
        <p:nvSpPr>
          <p:cNvPr id="21" name="Rectangle 20"/>
          <p:cNvSpPr/>
          <p:nvPr/>
        </p:nvSpPr>
        <p:spPr>
          <a:xfrm>
            <a:off x="5112981" y="2059467"/>
            <a:ext cx="86536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a:ea typeface="+mn-ea"/>
                <a:cs typeface="+mn-cs"/>
              </a:rPr>
              <a:t>Refine</a:t>
            </a:r>
          </a:p>
        </p:txBody>
      </p:sp>
      <p:grpSp>
        <p:nvGrpSpPr>
          <p:cNvPr id="5" name="Group 4"/>
          <p:cNvGrpSpPr/>
          <p:nvPr/>
        </p:nvGrpSpPr>
        <p:grpSpPr>
          <a:xfrm>
            <a:off x="1131757" y="1272039"/>
            <a:ext cx="1827207" cy="599553"/>
            <a:chOff x="1131757" y="1174383"/>
            <a:chExt cx="1827207" cy="599553"/>
          </a:xfrm>
        </p:grpSpPr>
        <p:sp>
          <p:nvSpPr>
            <p:cNvPr id="11" name="TextBox 10"/>
            <p:cNvSpPr txBox="1">
              <a:spLocks noChangeArrowheads="1"/>
            </p:cNvSpPr>
            <p:nvPr/>
          </p:nvSpPr>
          <p:spPr bwMode="auto">
            <a:xfrm>
              <a:off x="1131757" y="1288759"/>
              <a:ext cx="1077766"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t" anchorCtr="0">
              <a:no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300" b="1" i="0" u="none" strike="noStrike" kern="1200" cap="none" spc="0" normalizeH="0" baseline="0" noProof="0">
                  <a:ln>
                    <a:noFill/>
                  </a:ln>
                  <a:solidFill>
                    <a:srgbClr val="404040"/>
                  </a:solidFill>
                  <a:effectLst/>
                  <a:uLnTx/>
                  <a:uFillTx/>
                  <a:latin typeface="Calibri" panose="020F0502020204030204"/>
                  <a:ea typeface="MS PGothic" charset="0"/>
                  <a:cs typeface="Open Sans" charset="0"/>
                </a:rPr>
                <a:t>User initiated data request</a:t>
              </a:r>
            </a:p>
          </p:txBody>
        </p:sp>
        <p:pic>
          <p:nvPicPr>
            <p:cNvPr id="24" name="Picture 23" descr="icons-21-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523" y="1174383"/>
              <a:ext cx="749441" cy="599553"/>
            </a:xfrm>
            <a:prstGeom prst="rect">
              <a:avLst/>
            </a:prstGeom>
          </p:spPr>
        </p:pic>
      </p:grpSp>
      <p:grpSp>
        <p:nvGrpSpPr>
          <p:cNvPr id="7" name="Group 6"/>
          <p:cNvGrpSpPr/>
          <p:nvPr/>
        </p:nvGrpSpPr>
        <p:grpSpPr>
          <a:xfrm>
            <a:off x="5774655" y="1329882"/>
            <a:ext cx="2230093" cy="587430"/>
            <a:chOff x="5774655" y="1232226"/>
            <a:chExt cx="2230093" cy="587430"/>
          </a:xfrm>
        </p:grpSpPr>
        <p:sp>
          <p:nvSpPr>
            <p:cNvPr id="12" name="TextBox 11"/>
            <p:cNvSpPr txBox="1">
              <a:spLocks noChangeArrowheads="1"/>
            </p:cNvSpPr>
            <p:nvPr/>
          </p:nvSpPr>
          <p:spPr bwMode="auto">
            <a:xfrm>
              <a:off x="6579615" y="1288759"/>
              <a:ext cx="142513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t" anchorCtr="0">
              <a:no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300" b="1" i="0" u="none" strike="noStrike" kern="1200" cap="none" spc="0" normalizeH="0" baseline="0" noProof="0">
                  <a:ln>
                    <a:noFill/>
                  </a:ln>
                  <a:solidFill>
                    <a:srgbClr val="404040"/>
                  </a:solidFill>
                  <a:effectLst/>
                  <a:uLnTx/>
                  <a:uFillTx/>
                  <a:latin typeface="Calibri" panose="020F0502020204030204"/>
                  <a:ea typeface="MS PGothic" charset="0"/>
                  <a:cs typeface="Open Sans" charset="0"/>
                </a:rPr>
                <a:t>Blending and refining any data</a:t>
              </a:r>
            </a:p>
          </p:txBody>
        </p:sp>
        <p:pic>
          <p:nvPicPr>
            <p:cNvPr id="25" name="Picture 24" descr="icons-24-gr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4655" y="1232226"/>
              <a:ext cx="731024" cy="587430"/>
            </a:xfrm>
            <a:prstGeom prst="rect">
              <a:avLst/>
            </a:prstGeom>
          </p:spPr>
        </p:pic>
      </p:grpSp>
      <p:grpSp>
        <p:nvGrpSpPr>
          <p:cNvPr id="9" name="Group 8"/>
          <p:cNvGrpSpPr/>
          <p:nvPr/>
        </p:nvGrpSpPr>
        <p:grpSpPr>
          <a:xfrm>
            <a:off x="929390" y="4069280"/>
            <a:ext cx="2135804" cy="720446"/>
            <a:chOff x="929390" y="3971624"/>
            <a:chExt cx="2135804" cy="720446"/>
          </a:xfrm>
        </p:grpSpPr>
        <p:sp>
          <p:nvSpPr>
            <p:cNvPr id="14" name="TextBox 13"/>
            <p:cNvSpPr txBox="1">
              <a:spLocks noChangeArrowheads="1"/>
            </p:cNvSpPr>
            <p:nvPr/>
          </p:nvSpPr>
          <p:spPr bwMode="auto">
            <a:xfrm>
              <a:off x="929390" y="4234870"/>
              <a:ext cx="128013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t" anchorCtr="0">
              <a:no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300" b="1" i="0" u="none" strike="noStrike" kern="1200" cap="none" spc="0" normalizeH="0" baseline="0" noProof="0">
                  <a:ln>
                    <a:noFill/>
                  </a:ln>
                  <a:solidFill>
                    <a:srgbClr val="404040"/>
                  </a:solidFill>
                  <a:effectLst/>
                  <a:uLnTx/>
                  <a:uFillTx/>
                  <a:latin typeface="Calibri" panose="020F0502020204030204"/>
                  <a:ea typeface="MS PGothic" charset="0"/>
                  <a:cs typeface="Open Sans" charset="0"/>
                </a:rPr>
                <a:t>Publish analytic data sets</a:t>
              </a:r>
            </a:p>
          </p:txBody>
        </p:sp>
        <p:pic>
          <p:nvPicPr>
            <p:cNvPr id="26" name="Picture 25" descr="icons-19-gray.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2958" y="3971624"/>
              <a:ext cx="752236" cy="601786"/>
            </a:xfrm>
            <a:prstGeom prst="rect">
              <a:avLst/>
            </a:prstGeom>
          </p:spPr>
        </p:pic>
      </p:grpSp>
      <p:grpSp>
        <p:nvGrpSpPr>
          <p:cNvPr id="8" name="Group 7"/>
          <p:cNvGrpSpPr/>
          <p:nvPr/>
        </p:nvGrpSpPr>
        <p:grpSpPr>
          <a:xfrm>
            <a:off x="5874257" y="4097224"/>
            <a:ext cx="2546158" cy="692502"/>
            <a:chOff x="5874257" y="3999568"/>
            <a:chExt cx="2546158" cy="692502"/>
          </a:xfrm>
        </p:grpSpPr>
        <p:sp>
          <p:nvSpPr>
            <p:cNvPr id="13" name="TextBox 12"/>
            <p:cNvSpPr txBox="1">
              <a:spLocks noChangeArrowheads="1"/>
            </p:cNvSpPr>
            <p:nvPr/>
          </p:nvSpPr>
          <p:spPr bwMode="auto">
            <a:xfrm>
              <a:off x="6579615" y="4234870"/>
              <a:ext cx="1840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t" anchorCtr="0">
              <a:no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300" b="1" i="0" u="none" strike="noStrike" kern="1200" cap="none" spc="0" normalizeH="0" baseline="0" noProof="0">
                  <a:ln>
                    <a:noFill/>
                  </a:ln>
                  <a:solidFill>
                    <a:srgbClr val="404040"/>
                  </a:solidFill>
                  <a:effectLst/>
                  <a:uLnTx/>
                  <a:uFillTx/>
                  <a:latin typeface="Calibri" panose="020F0502020204030204"/>
                  <a:ea typeface="MS PGothic" charset="0"/>
                  <a:cs typeface="Open Sans" charset="0"/>
                </a:rPr>
                <a:t>Automatically generate data model</a:t>
              </a:r>
            </a:p>
          </p:txBody>
        </p:sp>
        <p:pic>
          <p:nvPicPr>
            <p:cNvPr id="27" name="Picture 26" descr="icons-18-gray.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4257" y="3999568"/>
              <a:ext cx="705358" cy="564286"/>
            </a:xfrm>
            <a:prstGeom prst="rect">
              <a:avLst/>
            </a:prstGeom>
          </p:spPr>
        </p:pic>
      </p:grpSp>
    </p:spTree>
    <p:extLst>
      <p:ext uri="{BB962C8B-B14F-4D97-AF65-F5344CB8AC3E}">
        <p14:creationId xmlns:p14="http://schemas.microsoft.com/office/powerpoint/2010/main" val="108215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a:t>Evolving Enterprise Data Architectures</a:t>
            </a:r>
          </a:p>
        </p:txBody>
      </p:sp>
      <p:grpSp>
        <p:nvGrpSpPr>
          <p:cNvPr id="282" name="Group 281"/>
          <p:cNvGrpSpPr/>
          <p:nvPr/>
        </p:nvGrpSpPr>
        <p:grpSpPr>
          <a:xfrm>
            <a:off x="1279735" y="894298"/>
            <a:ext cx="869615" cy="2031590"/>
            <a:chOff x="152400" y="1142489"/>
            <a:chExt cx="1159486" cy="2708787"/>
          </a:xfrm>
        </p:grpSpPr>
        <p:sp>
          <p:nvSpPr>
            <p:cNvPr id="283" name="Title 2"/>
            <p:cNvSpPr txBox="1">
              <a:spLocks/>
            </p:cNvSpPr>
            <p:nvPr/>
          </p:nvSpPr>
          <p:spPr bwMode="auto">
            <a:xfrm>
              <a:off x="152400" y="2187575"/>
              <a:ext cx="1143000" cy="327025"/>
            </a:xfrm>
            <a:prstGeom prst="rect">
              <a:avLst/>
            </a:prstGeom>
          </p:spPr>
          <p:txBody>
            <a:bodyPr>
              <a:normAutofit fontScale="97500"/>
            </a:bodyPr>
            <a:lstStyle/>
            <a:p>
              <a:pPr algn="ctr">
                <a:defRPr/>
              </a:pPr>
              <a:r>
                <a:rPr lang="en-US" sz="825">
                  <a:solidFill>
                    <a:srgbClr val="C00000"/>
                  </a:solidFill>
                  <a:latin typeface="Open Sans"/>
                  <a:ea typeface="Open Sans Light" pitchFamily="34" charset="0"/>
                  <a:cs typeface="Open Sans"/>
                </a:rPr>
                <a:t>Location</a:t>
              </a:r>
            </a:p>
          </p:txBody>
        </p:sp>
        <p:grpSp>
          <p:nvGrpSpPr>
            <p:cNvPr id="284" name="Group 283"/>
            <p:cNvGrpSpPr/>
            <p:nvPr/>
          </p:nvGrpSpPr>
          <p:grpSpPr>
            <a:xfrm>
              <a:off x="272795" y="1142489"/>
              <a:ext cx="1039091" cy="2708787"/>
              <a:chOff x="272795" y="1142489"/>
              <a:chExt cx="1039091" cy="2708787"/>
            </a:xfrm>
          </p:grpSpPr>
          <p:pic>
            <p:nvPicPr>
              <p:cNvPr id="285" name="Picture 4" descr="earth-chats.png"/>
              <p:cNvPicPr>
                <a:picLocks noChangeAspect="1"/>
              </p:cNvPicPr>
              <p:nvPr/>
            </p:nvPicPr>
            <p:blipFill>
              <a:blip r:embed="rId3" cstate="screen">
                <a:biLevel thresh="50000"/>
                <a:extLst>
                  <a:ext uri="{28A0092B-C50C-407E-A947-70E740481C1C}">
                    <a14:useLocalDpi xmlns:a14="http://schemas.microsoft.com/office/drawing/2010/main"/>
                  </a:ext>
                </a:extLst>
              </a:blip>
              <a:srcRect/>
              <a:stretch>
                <a:fillRect/>
              </a:stretch>
            </p:blipFill>
            <p:spPr bwMode="auto">
              <a:xfrm>
                <a:off x="457200" y="1762539"/>
                <a:ext cx="570504" cy="4832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6" name="Group 26"/>
              <p:cNvGrpSpPr>
                <a:grpSpLocks/>
              </p:cNvGrpSpPr>
              <p:nvPr/>
            </p:nvGrpSpPr>
            <p:grpSpPr bwMode="auto">
              <a:xfrm>
                <a:off x="272795" y="1142489"/>
                <a:ext cx="1039091" cy="2708787"/>
                <a:chOff x="44195" y="3560408"/>
                <a:chExt cx="1039091" cy="2708984"/>
              </a:xfrm>
            </p:grpSpPr>
            <p:grpSp>
              <p:nvGrpSpPr>
                <p:cNvPr id="287" name="Group 13"/>
                <p:cNvGrpSpPr>
                  <a:grpSpLocks/>
                </p:cNvGrpSpPr>
                <p:nvPr/>
              </p:nvGrpSpPr>
              <p:grpSpPr bwMode="auto">
                <a:xfrm>
                  <a:off x="44195" y="3861750"/>
                  <a:ext cx="1039091" cy="2407642"/>
                  <a:chOff x="44195" y="3973420"/>
                  <a:chExt cx="1039091" cy="2407642"/>
                </a:xfrm>
              </p:grpSpPr>
              <p:grpSp>
                <p:nvGrpSpPr>
                  <p:cNvPr id="289" name="Group 108"/>
                  <p:cNvGrpSpPr>
                    <a:grpSpLocks/>
                  </p:cNvGrpSpPr>
                  <p:nvPr/>
                </p:nvGrpSpPr>
                <p:grpSpPr bwMode="auto">
                  <a:xfrm>
                    <a:off x="228600" y="5015272"/>
                    <a:ext cx="641350" cy="679990"/>
                    <a:chOff x="410884" y="1809062"/>
                    <a:chExt cx="641350" cy="679990"/>
                  </a:xfrm>
                </p:grpSpPr>
                <p:pic>
                  <p:nvPicPr>
                    <p:cNvPr id="294" name="Picture 95"/>
                    <p:cNvPicPr>
                      <a:picLocks noChangeAspect="1"/>
                    </p:cNvPicPr>
                    <p:nvPr/>
                  </p:nvPicPr>
                  <p:blipFill>
                    <a:blip r:embed="rId4">
                      <a:biLevel thresh="75000"/>
                      <a:extLst>
                        <a:ext uri="{28A0092B-C50C-407E-A947-70E740481C1C}">
                          <a14:useLocalDpi xmlns:a14="http://schemas.microsoft.com/office/drawing/2010/main"/>
                        </a:ext>
                      </a:extLst>
                    </a:blip>
                    <a:srcRect/>
                    <a:stretch>
                      <a:fillRect/>
                    </a:stretch>
                  </p:blipFill>
                  <p:spPr bwMode="auto">
                    <a:xfrm>
                      <a:off x="512868" y="1809062"/>
                      <a:ext cx="437383" cy="437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5" name="Title 2"/>
                    <p:cNvSpPr txBox="1">
                      <a:spLocks/>
                    </p:cNvSpPr>
                    <p:nvPr/>
                  </p:nvSpPr>
                  <p:spPr>
                    <a:xfrm>
                      <a:off x="410884" y="2206407"/>
                      <a:ext cx="641350" cy="282595"/>
                    </a:xfrm>
                    <a:prstGeom prst="rect">
                      <a:avLst/>
                    </a:prstGeom>
                  </p:spPr>
                  <p:txBody>
                    <a:bodyPr>
                      <a:normAutofit fontScale="97500" lnSpcReduction="10000"/>
                    </a:bodyPr>
                    <a:lstStyle/>
                    <a:p>
                      <a:pPr algn="ctr">
                        <a:defRPr/>
                      </a:pPr>
                      <a:r>
                        <a:rPr lang="en-US" sz="825">
                          <a:solidFill>
                            <a:srgbClr val="C00000"/>
                          </a:solidFill>
                          <a:latin typeface="Open Sans"/>
                          <a:ea typeface="Open Sans Light" pitchFamily="34" charset="0"/>
                          <a:cs typeface="Open Sans"/>
                        </a:rPr>
                        <a:t>Web</a:t>
                      </a:r>
                    </a:p>
                  </p:txBody>
                </p:sp>
              </p:grpSp>
              <p:grpSp>
                <p:nvGrpSpPr>
                  <p:cNvPr id="290" name="Group 66"/>
                  <p:cNvGrpSpPr>
                    <a:grpSpLocks/>
                  </p:cNvGrpSpPr>
                  <p:nvPr/>
                </p:nvGrpSpPr>
                <p:grpSpPr bwMode="auto">
                  <a:xfrm>
                    <a:off x="44195" y="5759116"/>
                    <a:ext cx="1039091" cy="621946"/>
                    <a:chOff x="272795" y="3473116"/>
                    <a:chExt cx="1039091" cy="621946"/>
                  </a:xfrm>
                </p:grpSpPr>
                <p:pic>
                  <p:nvPicPr>
                    <p:cNvPr id="292" name="Picture 104"/>
                    <p:cNvPicPr>
                      <a:picLocks noChangeAspect="1"/>
                    </p:cNvPicPr>
                    <p:nvPr/>
                  </p:nvPicPr>
                  <p:blipFill>
                    <a:blip r:embed="rId5">
                      <a:biLevel thresh="75000"/>
                      <a:extLst>
                        <a:ext uri="{28A0092B-C50C-407E-A947-70E740481C1C}">
                          <a14:useLocalDpi xmlns:a14="http://schemas.microsoft.com/office/drawing/2010/main"/>
                        </a:ext>
                      </a:extLst>
                    </a:blip>
                    <a:srcRect/>
                    <a:stretch>
                      <a:fillRect/>
                    </a:stretch>
                  </p:blipFill>
                  <p:spPr bwMode="auto">
                    <a:xfrm>
                      <a:off x="566473" y="3473116"/>
                      <a:ext cx="422804" cy="4228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3" name="Title 2"/>
                    <p:cNvSpPr txBox="1">
                      <a:spLocks/>
                    </p:cNvSpPr>
                    <p:nvPr/>
                  </p:nvSpPr>
                  <p:spPr bwMode="auto">
                    <a:xfrm>
                      <a:off x="272795" y="3853762"/>
                      <a:ext cx="1039091"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825">
                          <a:solidFill>
                            <a:srgbClr val="C00000"/>
                          </a:solidFill>
                          <a:latin typeface="Open Sans" charset="0"/>
                          <a:cs typeface="Open Sans Light" charset="0"/>
                        </a:rPr>
                        <a:t>Social Media</a:t>
                      </a:r>
                    </a:p>
                  </p:txBody>
                </p:sp>
              </p:grpSp>
              <p:sp>
                <p:nvSpPr>
                  <p:cNvPr id="291" name="Title 2"/>
                  <p:cNvSpPr txBox="1">
                    <a:spLocks/>
                  </p:cNvSpPr>
                  <p:nvPr/>
                </p:nvSpPr>
                <p:spPr bwMode="auto">
                  <a:xfrm>
                    <a:off x="76200" y="3973420"/>
                    <a:ext cx="838200" cy="200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825">
                        <a:solidFill>
                          <a:srgbClr val="C00000"/>
                        </a:solidFill>
                        <a:latin typeface="Open Sans" charset="0"/>
                        <a:cs typeface="Open Sans Light" charset="0"/>
                      </a:rPr>
                      <a:t>Network</a:t>
                    </a:r>
                  </a:p>
                </p:txBody>
              </p:sp>
            </p:grpSp>
            <p:pic>
              <p:nvPicPr>
                <p:cNvPr id="288" name="Picture 110" descr="spread-points.png"/>
                <p:cNvPicPr>
                  <a:picLocks noChangeAspect="1"/>
                </p:cNvPicPr>
                <p:nvPr/>
              </p:nvPicPr>
              <p:blipFill>
                <a:blip r:embed="rId6">
                  <a:biLevel thresh="50000"/>
                  <a:extLst>
                    <a:ext uri="{28A0092B-C50C-407E-A947-70E740481C1C}">
                      <a14:useLocalDpi xmlns:a14="http://schemas.microsoft.com/office/drawing/2010/main"/>
                    </a:ext>
                  </a:extLst>
                </a:blip>
                <a:srcRect/>
                <a:stretch>
                  <a:fillRect/>
                </a:stretch>
              </p:blipFill>
              <p:spPr bwMode="auto">
                <a:xfrm>
                  <a:off x="278567" y="3560408"/>
                  <a:ext cx="533818" cy="3492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grpSp>
        <p:nvGrpSpPr>
          <p:cNvPr id="327" name="Group 326"/>
          <p:cNvGrpSpPr/>
          <p:nvPr/>
        </p:nvGrpSpPr>
        <p:grpSpPr>
          <a:xfrm>
            <a:off x="2641393" y="1122772"/>
            <a:ext cx="4822147" cy="3439715"/>
            <a:chOff x="1962173" y="1392238"/>
            <a:chExt cx="6429528" cy="4586287"/>
          </a:xfrm>
        </p:grpSpPr>
        <p:grpSp>
          <p:nvGrpSpPr>
            <p:cNvPr id="329" name="Group 15"/>
            <p:cNvGrpSpPr>
              <a:grpSpLocks/>
            </p:cNvGrpSpPr>
            <p:nvPr/>
          </p:nvGrpSpPr>
          <p:grpSpPr bwMode="auto">
            <a:xfrm>
              <a:off x="1962173" y="3516315"/>
              <a:ext cx="6429528" cy="712581"/>
              <a:chOff x="1962173" y="3516868"/>
              <a:chExt cx="6429528" cy="712354"/>
            </a:xfrm>
          </p:grpSpPr>
          <p:grpSp>
            <p:nvGrpSpPr>
              <p:cNvPr id="332" name="Group 24"/>
              <p:cNvGrpSpPr>
                <a:grpSpLocks/>
              </p:cNvGrpSpPr>
              <p:nvPr/>
            </p:nvGrpSpPr>
            <p:grpSpPr bwMode="auto">
              <a:xfrm>
                <a:off x="1962173" y="3660480"/>
                <a:ext cx="6429528" cy="568742"/>
                <a:chOff x="2068150" y="2974680"/>
                <a:chExt cx="5986586" cy="568742"/>
              </a:xfrm>
            </p:grpSpPr>
            <p:sp>
              <p:nvSpPr>
                <p:cNvPr id="334" name="TextBox 12"/>
                <p:cNvSpPr txBox="1">
                  <a:spLocks noChangeArrowheads="1"/>
                </p:cNvSpPr>
                <p:nvPr/>
              </p:nvSpPr>
              <p:spPr bwMode="auto">
                <a:xfrm>
                  <a:off x="5013962" y="2974680"/>
                  <a:ext cx="3040774" cy="553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50" b="1">
                      <a:cs typeface="Arial" charset="0"/>
                    </a:rPr>
                    <a:t>On-Demand</a:t>
                  </a:r>
                </a:p>
                <a:p>
                  <a:pPr algn="ctr" eaLnBrk="1" hangingPunct="1"/>
                  <a:r>
                    <a:rPr lang="en-US" sz="1050" b="1">
                      <a:cs typeface="Arial" charset="0"/>
                    </a:rPr>
                    <a:t>Integration &amp; Blending</a:t>
                  </a:r>
                </a:p>
              </p:txBody>
            </p:sp>
            <p:cxnSp>
              <p:nvCxnSpPr>
                <p:cNvPr id="336" name="Straight Arrow Connector 335"/>
                <p:cNvCxnSpPr>
                  <a:cxnSpLocks/>
                </p:cNvCxnSpPr>
                <p:nvPr/>
              </p:nvCxnSpPr>
              <p:spPr>
                <a:xfrm>
                  <a:off x="2068150" y="3539182"/>
                  <a:ext cx="5647750" cy="4240"/>
                </a:xfrm>
                <a:prstGeom prst="straightConnector1">
                  <a:avLst/>
                </a:prstGeom>
                <a:ln>
                  <a:solidFill>
                    <a:srgbClr val="00B0F0"/>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333" name="TextBox 2"/>
              <p:cNvSpPr txBox="1">
                <a:spLocks noChangeArrowheads="1"/>
              </p:cNvSpPr>
              <p:nvPr/>
            </p:nvSpPr>
            <p:spPr bwMode="auto">
              <a:xfrm>
                <a:off x="5359429" y="3516868"/>
                <a:ext cx="629327" cy="399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350">
                  <a:cs typeface="Arial" charset="0"/>
                </a:endParaRPr>
              </a:p>
            </p:txBody>
          </p:sp>
        </p:grpSp>
        <p:cxnSp>
          <p:nvCxnSpPr>
            <p:cNvPr id="330" name="Straight Arrow Connector 329"/>
            <p:cNvCxnSpPr>
              <a:cxnSpLocks/>
            </p:cNvCxnSpPr>
            <p:nvPr/>
          </p:nvCxnSpPr>
          <p:spPr bwMode="auto">
            <a:xfrm flipH="1" flipV="1">
              <a:off x="5341219" y="2878606"/>
              <a:ext cx="8579" cy="1348987"/>
            </a:xfrm>
            <a:prstGeom prst="straightConnector1">
              <a:avLst/>
            </a:prstGeom>
            <a:ln>
              <a:solidFill>
                <a:srgbClr val="00B0F0"/>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cxnSpLocks/>
            </p:cNvCxnSpPr>
            <p:nvPr/>
          </p:nvCxnSpPr>
          <p:spPr bwMode="auto">
            <a:xfrm flipH="1">
              <a:off x="1973604" y="1392238"/>
              <a:ext cx="4111" cy="4586287"/>
            </a:xfrm>
            <a:prstGeom prst="straightConnector1">
              <a:avLst/>
            </a:prstGeom>
            <a:ln>
              <a:solidFill>
                <a:srgbClr val="00B0F0"/>
              </a:solidFill>
              <a:tailEnd type="none" w="lg" len="lg"/>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2465B6C8-5A9B-4BA5-AFDE-16AAA3810EE4}"/>
              </a:ext>
            </a:extLst>
          </p:cNvPr>
          <p:cNvGrpSpPr/>
          <p:nvPr/>
        </p:nvGrpSpPr>
        <p:grpSpPr>
          <a:xfrm>
            <a:off x="1261704" y="2102218"/>
            <a:ext cx="7004787" cy="3003074"/>
            <a:chOff x="1246714" y="2109713"/>
            <a:chExt cx="7004787" cy="3003074"/>
          </a:xfrm>
        </p:grpSpPr>
        <p:cxnSp>
          <p:nvCxnSpPr>
            <p:cNvPr id="234" name="Straight Arrow Connector 233"/>
            <p:cNvCxnSpPr/>
            <p:nvPr/>
          </p:nvCxnSpPr>
          <p:spPr>
            <a:xfrm flipV="1">
              <a:off x="7448550" y="3646051"/>
              <a:ext cx="4763" cy="389335"/>
            </a:xfrm>
            <a:prstGeom prst="straightConnector1">
              <a:avLst/>
            </a:prstGeom>
            <a:ln w="25400" cap="flat" cmpd="sng" algn="ctr">
              <a:solidFill>
                <a:schemeClr val="tx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E35E7E99-2B31-4052-87D0-8C010C34E6FC}"/>
                </a:ext>
              </a:extLst>
            </p:cNvPr>
            <p:cNvGrpSpPr/>
            <p:nvPr/>
          </p:nvGrpSpPr>
          <p:grpSpPr>
            <a:xfrm>
              <a:off x="1246714" y="2109713"/>
              <a:ext cx="7004787" cy="3003074"/>
              <a:chOff x="1246505" y="2102218"/>
              <a:chExt cx="7004787" cy="3003074"/>
            </a:xfrm>
          </p:grpSpPr>
          <p:cxnSp>
            <p:nvCxnSpPr>
              <p:cNvPr id="230" name="Straight Arrow Connector 229"/>
              <p:cNvCxnSpPr/>
              <p:nvPr/>
            </p:nvCxnSpPr>
            <p:spPr>
              <a:xfrm flipH="1" flipV="1">
                <a:off x="6419850" y="4021098"/>
                <a:ext cx="1028700" cy="7144"/>
              </a:xfrm>
              <a:prstGeom prst="straightConnector1">
                <a:avLst/>
              </a:prstGeom>
              <a:ln w="25400" cap="flat" cmpd="sng" algn="ctr">
                <a:solidFill>
                  <a:schemeClr val="tx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bwMode="auto">
              <a:xfrm>
                <a:off x="6419850" y="4469963"/>
                <a:ext cx="800100"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9" name="Straight Arrow Connector 238"/>
              <p:cNvCxnSpPr/>
              <p:nvPr/>
            </p:nvCxnSpPr>
            <p:spPr bwMode="auto">
              <a:xfrm>
                <a:off x="2630121" y="3416771"/>
                <a:ext cx="0" cy="1136537"/>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63D5A72D-72AB-44E9-856F-6C103777D62B}"/>
                  </a:ext>
                </a:extLst>
              </p:cNvPr>
              <p:cNvGrpSpPr/>
              <p:nvPr/>
            </p:nvGrpSpPr>
            <p:grpSpPr>
              <a:xfrm>
                <a:off x="1246505" y="2102218"/>
                <a:ext cx="7004787" cy="3003074"/>
                <a:chOff x="1279010" y="2103042"/>
                <a:chExt cx="7004787" cy="3003074"/>
              </a:xfrm>
            </p:grpSpPr>
            <p:grpSp>
              <p:nvGrpSpPr>
                <p:cNvPr id="242" name="Group 27"/>
                <p:cNvGrpSpPr>
                  <a:grpSpLocks/>
                </p:cNvGrpSpPr>
                <p:nvPr/>
              </p:nvGrpSpPr>
              <p:grpSpPr bwMode="auto">
                <a:xfrm>
                  <a:off x="1279010" y="2103042"/>
                  <a:ext cx="6669882" cy="3003074"/>
                  <a:chOff x="-101600" y="-380114"/>
                  <a:chExt cx="8893176" cy="4003446"/>
                </a:xfrm>
              </p:grpSpPr>
              <p:grpSp>
                <p:nvGrpSpPr>
                  <p:cNvPr id="250" name="Group 20"/>
                  <p:cNvGrpSpPr>
                    <a:grpSpLocks/>
                  </p:cNvGrpSpPr>
                  <p:nvPr/>
                </p:nvGrpSpPr>
                <p:grpSpPr bwMode="auto">
                  <a:xfrm>
                    <a:off x="-101600" y="-380114"/>
                    <a:ext cx="8893176" cy="4003446"/>
                    <a:chOff x="-101600" y="-380114"/>
                    <a:chExt cx="8893176" cy="4003446"/>
                  </a:xfrm>
                </p:grpSpPr>
                <p:grpSp>
                  <p:nvGrpSpPr>
                    <p:cNvPr id="253" name="Group 16"/>
                    <p:cNvGrpSpPr>
                      <a:grpSpLocks/>
                    </p:cNvGrpSpPr>
                    <p:nvPr/>
                  </p:nvGrpSpPr>
                  <p:grpSpPr bwMode="auto">
                    <a:xfrm>
                      <a:off x="2416921" y="2696170"/>
                      <a:ext cx="4732035" cy="927162"/>
                      <a:chOff x="2416921" y="2696170"/>
                      <a:chExt cx="4732035" cy="927162"/>
                    </a:xfrm>
                  </p:grpSpPr>
                  <p:cxnSp>
                    <p:nvCxnSpPr>
                      <p:cNvPr id="273" name="Straight Arrow Connector 272"/>
                      <p:cNvCxnSpPr>
                        <a:cxnSpLocks/>
                      </p:cNvCxnSpPr>
                      <p:nvPr/>
                    </p:nvCxnSpPr>
                    <p:spPr>
                      <a:xfrm>
                        <a:off x="3516706" y="2696170"/>
                        <a:ext cx="1944217"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77" name="Title 2"/>
                      <p:cNvSpPr txBox="1">
                        <a:spLocks/>
                      </p:cNvSpPr>
                      <p:nvPr/>
                    </p:nvSpPr>
                    <p:spPr bwMode="auto">
                      <a:xfrm>
                        <a:off x="5425535" y="3238032"/>
                        <a:ext cx="1723421" cy="371414"/>
                      </a:xfrm>
                      <a:prstGeom prst="rect">
                        <a:avLst/>
                      </a:prstGeom>
                    </p:spPr>
                    <p:txBody>
                      <a:bodyPr>
                        <a:noAutofit/>
                      </a:bodyPr>
                      <a:lstStyle/>
                      <a:p>
                        <a:pPr algn="ctr">
                          <a:defRPr/>
                        </a:pPr>
                        <a:r>
                          <a:rPr lang="en-US" sz="1200" b="1">
                            <a:solidFill>
                              <a:schemeClr val="tx2"/>
                            </a:solidFill>
                            <a:latin typeface="Open Sans"/>
                            <a:ea typeface="Open Sans Light" pitchFamily="34" charset="0"/>
                            <a:cs typeface="Open Sans"/>
                          </a:rPr>
                          <a:t>Data Marts</a:t>
                        </a:r>
                      </a:p>
                    </p:txBody>
                  </p:sp>
                  <p:sp>
                    <p:nvSpPr>
                      <p:cNvPr id="281" name="Title 2"/>
                      <p:cNvSpPr txBox="1">
                        <a:spLocks/>
                      </p:cNvSpPr>
                      <p:nvPr/>
                    </p:nvSpPr>
                    <p:spPr bwMode="auto">
                      <a:xfrm>
                        <a:off x="2416921" y="3242394"/>
                        <a:ext cx="1800380" cy="380938"/>
                      </a:xfrm>
                      <a:prstGeom prst="rect">
                        <a:avLst/>
                      </a:prstGeom>
                    </p:spPr>
                    <p:txBody>
                      <a:bodyPr>
                        <a:normAutofit fontScale="90000"/>
                      </a:bodyPr>
                      <a:lstStyle/>
                      <a:p>
                        <a:pPr algn="ctr">
                          <a:defRPr/>
                        </a:pPr>
                        <a:r>
                          <a:rPr lang="en-US" sz="1200" b="1">
                            <a:solidFill>
                              <a:schemeClr val="tx2"/>
                            </a:solidFill>
                            <a:latin typeface="Open Sans"/>
                            <a:ea typeface="Open Sans Light" pitchFamily="34" charset="0"/>
                            <a:cs typeface="Open Sans"/>
                          </a:rPr>
                          <a:t>Data Warehouse</a:t>
                        </a:r>
                      </a:p>
                    </p:txBody>
                  </p:sp>
                </p:grpSp>
                <p:grpSp>
                  <p:nvGrpSpPr>
                    <p:cNvPr id="254" name="Group 235"/>
                    <p:cNvGrpSpPr>
                      <a:grpSpLocks/>
                    </p:cNvGrpSpPr>
                    <p:nvPr/>
                  </p:nvGrpSpPr>
                  <p:grpSpPr bwMode="auto">
                    <a:xfrm>
                      <a:off x="7856538" y="-380114"/>
                      <a:ext cx="935038" cy="1980878"/>
                      <a:chOff x="4732338" y="-1583238"/>
                      <a:chExt cx="935038" cy="1980878"/>
                    </a:xfrm>
                  </p:grpSpPr>
                  <p:sp>
                    <p:nvSpPr>
                      <p:cNvPr id="269" name="Rounded Rectangle 268"/>
                      <p:cNvSpPr/>
                      <p:nvPr/>
                    </p:nvSpPr>
                    <p:spPr>
                      <a:xfrm>
                        <a:off x="4732338" y="-1583238"/>
                        <a:ext cx="914400" cy="1980878"/>
                      </a:xfrm>
                      <a:prstGeom prst="roundRect">
                        <a:avLst/>
                      </a:prstGeom>
                      <a:solidFill>
                        <a:schemeClr val="bg1"/>
                      </a:solidFill>
                      <a:ln w="38100" cap="flat" cmpd="sng" algn="ctr">
                        <a:solidFill>
                          <a:schemeClr val="tx1"/>
                        </a:solidFill>
                        <a:prstDash val="solid"/>
                        <a:round/>
                        <a:headEnd type="none" w="med" len="med"/>
                        <a:tailEnd type="none" w="med" len="med"/>
                      </a:ln>
                      <a:effectLst>
                        <a:outerShdw blurRad="50800" dist="38100" dir="48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pic>
                    <p:nvPicPr>
                      <p:cNvPr id="270" name="Picture 151"/>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4807876" y="-1416223"/>
                        <a:ext cx="762000" cy="202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1" name="Title 2"/>
                      <p:cNvSpPr txBox="1">
                        <a:spLocks/>
                      </p:cNvSpPr>
                      <p:nvPr/>
                    </p:nvSpPr>
                    <p:spPr>
                      <a:xfrm>
                        <a:off x="4752976" y="-999133"/>
                        <a:ext cx="914400" cy="304750"/>
                      </a:xfrm>
                      <a:prstGeom prst="rect">
                        <a:avLst/>
                      </a:prstGeom>
                    </p:spPr>
                    <p:txBody>
                      <a:bodyPr>
                        <a:normAutofit fontScale="90000"/>
                      </a:bodyPr>
                      <a:lstStyle/>
                      <a:p>
                        <a:pPr algn="ctr">
                          <a:defRPr/>
                        </a:pPr>
                        <a:r>
                          <a:rPr lang="en-US" sz="975" b="1">
                            <a:solidFill>
                              <a:srgbClr val="0055B8"/>
                            </a:solidFill>
                            <a:latin typeface="Open Sans"/>
                            <a:ea typeface="Open Sans Light" pitchFamily="34" charset="0"/>
                            <a:cs typeface="Open Sans"/>
                          </a:rPr>
                          <a:t>Analytics</a:t>
                        </a:r>
                      </a:p>
                    </p:txBody>
                  </p:sp>
                  <p:pic>
                    <p:nvPicPr>
                      <p:cNvPr id="272" name="Picture 153"/>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4876800" y="-501822"/>
                        <a:ext cx="6223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55" name="Group 14"/>
                    <p:cNvGrpSpPr>
                      <a:grpSpLocks/>
                    </p:cNvGrpSpPr>
                    <p:nvPr/>
                  </p:nvGrpSpPr>
                  <p:grpSpPr bwMode="auto">
                    <a:xfrm>
                      <a:off x="-101600" y="1082480"/>
                      <a:ext cx="2686050" cy="2251552"/>
                      <a:chOff x="-101600" y="1082480"/>
                      <a:chExt cx="2686050" cy="2251552"/>
                    </a:xfrm>
                  </p:grpSpPr>
                  <p:cxnSp>
                    <p:nvCxnSpPr>
                      <p:cNvPr id="256" name="Straight Arrow Connector 255"/>
                      <p:cNvCxnSpPr/>
                      <p:nvPr/>
                    </p:nvCxnSpPr>
                    <p:spPr>
                      <a:xfrm>
                        <a:off x="1730829" y="2641994"/>
                        <a:ext cx="853621"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257" name="Group 9"/>
                      <p:cNvGrpSpPr>
                        <a:grpSpLocks/>
                      </p:cNvGrpSpPr>
                      <p:nvPr/>
                    </p:nvGrpSpPr>
                    <p:grpSpPr bwMode="auto">
                      <a:xfrm>
                        <a:off x="76200" y="1082480"/>
                        <a:ext cx="1654629" cy="822520"/>
                        <a:chOff x="76200" y="1143000"/>
                        <a:chExt cx="1654629" cy="822520"/>
                      </a:xfrm>
                    </p:grpSpPr>
                    <p:cxnSp>
                      <p:nvCxnSpPr>
                        <p:cNvPr id="266" name="Straight Arrow Connector 265"/>
                        <p:cNvCxnSpPr/>
                        <p:nvPr/>
                      </p:nvCxnSpPr>
                      <p:spPr>
                        <a:xfrm>
                          <a:off x="854075" y="1445420"/>
                          <a:ext cx="876754" cy="0"/>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67" name="Title 2"/>
                        <p:cNvSpPr txBox="1">
                          <a:spLocks/>
                        </p:cNvSpPr>
                        <p:nvPr/>
                      </p:nvSpPr>
                      <p:spPr bwMode="auto">
                        <a:xfrm>
                          <a:off x="76200" y="1584520"/>
                          <a:ext cx="914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825">
                              <a:solidFill>
                                <a:srgbClr val="C00000"/>
                              </a:solidFill>
                              <a:latin typeface="Open Sans" charset="0"/>
                              <a:cs typeface="Open Sans Light" charset="0"/>
                            </a:rPr>
                            <a:t>Customer</a:t>
                          </a:r>
                          <a:r>
                            <a:rPr lang="en-US" sz="825">
                              <a:solidFill>
                                <a:srgbClr val="0055B8"/>
                              </a:solidFill>
                              <a:latin typeface="Open Sans" charset="0"/>
                              <a:cs typeface="Open Sans Light" charset="0"/>
                            </a:rPr>
                            <a:t> </a:t>
                          </a:r>
                        </a:p>
                      </p:txBody>
                    </p:sp>
                    <p:pic>
                      <p:nvPicPr>
                        <p:cNvPr id="268" name="Picture 6" descr="people-cycle.png"/>
                        <p:cNvPicPr>
                          <a:picLocks noChangeAspect="1"/>
                        </p:cNvPicPr>
                        <p:nvPr/>
                      </p:nvPicPr>
                      <p:blipFill>
                        <a:blip r:embed="rId9">
                          <a:biLevel thresh="75000"/>
                          <a:extLst>
                            <a:ext uri="{28A0092B-C50C-407E-A947-70E740481C1C}">
                              <a14:useLocalDpi xmlns:a14="http://schemas.microsoft.com/office/drawing/2010/main"/>
                            </a:ext>
                          </a:extLst>
                        </a:blip>
                        <a:srcRect/>
                        <a:stretch>
                          <a:fillRect/>
                        </a:stretch>
                      </p:blipFill>
                      <p:spPr bwMode="auto">
                        <a:xfrm>
                          <a:off x="304800" y="1143000"/>
                          <a:ext cx="498243" cy="4797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58" name="Group 10"/>
                      <p:cNvGrpSpPr>
                        <a:grpSpLocks/>
                      </p:cNvGrpSpPr>
                      <p:nvPr/>
                    </p:nvGrpSpPr>
                    <p:grpSpPr bwMode="auto">
                      <a:xfrm>
                        <a:off x="-101600" y="2133608"/>
                        <a:ext cx="1832429" cy="380998"/>
                        <a:chOff x="-101600" y="2202475"/>
                        <a:chExt cx="1832429" cy="346361"/>
                      </a:xfrm>
                    </p:grpSpPr>
                    <p:cxnSp>
                      <p:nvCxnSpPr>
                        <p:cNvPr id="264" name="Straight Arrow Connector 263"/>
                        <p:cNvCxnSpPr/>
                        <p:nvPr/>
                      </p:nvCxnSpPr>
                      <p:spPr>
                        <a:xfrm flipV="1">
                          <a:off x="854075" y="2202475"/>
                          <a:ext cx="876754" cy="7646"/>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265" name="Title 2"/>
                        <p:cNvSpPr txBox="1">
                          <a:spLocks/>
                        </p:cNvSpPr>
                        <p:nvPr/>
                      </p:nvSpPr>
                      <p:spPr bwMode="auto">
                        <a:xfrm>
                          <a:off x="-101600" y="2286000"/>
                          <a:ext cx="1219200" cy="262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825">
                              <a:solidFill>
                                <a:srgbClr val="C00000"/>
                              </a:solidFill>
                              <a:latin typeface="Open Sans" charset="0"/>
                              <a:cs typeface="Open Sans Light" charset="0"/>
                            </a:rPr>
                            <a:t>Provisioning</a:t>
                          </a:r>
                        </a:p>
                      </p:txBody>
                    </p:sp>
                  </p:grpSp>
                  <p:grpSp>
                    <p:nvGrpSpPr>
                      <p:cNvPr id="259" name="Group 11"/>
                      <p:cNvGrpSpPr>
                        <a:grpSpLocks/>
                      </p:cNvGrpSpPr>
                      <p:nvPr/>
                    </p:nvGrpSpPr>
                    <p:grpSpPr bwMode="auto">
                      <a:xfrm>
                        <a:off x="60522" y="2606480"/>
                        <a:ext cx="1670307" cy="727552"/>
                        <a:chOff x="60522" y="2748488"/>
                        <a:chExt cx="1670307" cy="727552"/>
                      </a:xfrm>
                    </p:grpSpPr>
                    <p:grpSp>
                      <p:nvGrpSpPr>
                        <p:cNvPr id="260" name="Group 8"/>
                        <p:cNvGrpSpPr>
                          <a:grpSpLocks/>
                        </p:cNvGrpSpPr>
                        <p:nvPr/>
                      </p:nvGrpSpPr>
                      <p:grpSpPr bwMode="auto">
                        <a:xfrm>
                          <a:off x="60522" y="2748488"/>
                          <a:ext cx="914400" cy="727552"/>
                          <a:chOff x="112653" y="2596088"/>
                          <a:chExt cx="914400" cy="727552"/>
                        </a:xfrm>
                      </p:grpSpPr>
                      <p:pic>
                        <p:nvPicPr>
                          <p:cNvPr id="262" name="Picture 7" descr="document-download.png"/>
                          <p:cNvPicPr>
                            <a:picLocks noChangeAspect="1"/>
                          </p:cNvPicPr>
                          <p:nvPr/>
                        </p:nvPicPr>
                        <p:blipFill>
                          <a:blip r:embed="rId10">
                            <a:biLevel thresh="75000"/>
                            <a:extLst>
                              <a:ext uri="{28A0092B-C50C-407E-A947-70E740481C1C}">
                                <a14:useLocalDpi xmlns:a14="http://schemas.microsoft.com/office/drawing/2010/main"/>
                              </a:ext>
                            </a:extLst>
                          </a:blip>
                          <a:srcRect/>
                          <a:stretch>
                            <a:fillRect/>
                          </a:stretch>
                        </p:blipFill>
                        <p:spPr bwMode="auto">
                          <a:xfrm>
                            <a:off x="304800" y="2596088"/>
                            <a:ext cx="609600" cy="451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3" name="Title 2"/>
                          <p:cNvSpPr txBox="1">
                            <a:spLocks/>
                          </p:cNvSpPr>
                          <p:nvPr/>
                        </p:nvSpPr>
                        <p:spPr bwMode="auto">
                          <a:xfrm>
                            <a:off x="112653" y="3018840"/>
                            <a:ext cx="914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825">
                                <a:solidFill>
                                  <a:srgbClr val="C00000"/>
                                </a:solidFill>
                                <a:latin typeface="Open Sans" charset="0"/>
                                <a:cs typeface="Open Sans Light" charset="0"/>
                              </a:rPr>
                              <a:t>Billing</a:t>
                            </a:r>
                          </a:p>
                        </p:txBody>
                      </p:sp>
                    </p:grpSp>
                    <p:cxnSp>
                      <p:nvCxnSpPr>
                        <p:cNvPr id="261" name="Straight Arrow Connector 260"/>
                        <p:cNvCxnSpPr/>
                        <p:nvPr/>
                      </p:nvCxnSpPr>
                      <p:spPr>
                        <a:xfrm>
                          <a:off x="854075" y="3047485"/>
                          <a:ext cx="876754" cy="0"/>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grpSp>
              </p:grpSp>
              <p:pic>
                <p:nvPicPr>
                  <p:cNvPr id="251" name="Picture 3" descr="laptop-chart.png"/>
                  <p:cNvPicPr>
                    <a:picLocks noChangeAspect="1"/>
                  </p:cNvPicPr>
                  <p:nvPr/>
                </p:nvPicPr>
                <p:blipFill>
                  <a:blip r:embed="rId11" cstate="screen">
                    <a:biLevel thresh="75000"/>
                    <a:extLst>
                      <a:ext uri="{28A0092B-C50C-407E-A947-70E740481C1C}">
                        <a14:useLocalDpi xmlns:a14="http://schemas.microsoft.com/office/drawing/2010/main"/>
                      </a:ext>
                    </a:extLst>
                  </a:blip>
                  <a:srcRect/>
                  <a:stretch>
                    <a:fillRect/>
                  </a:stretch>
                </p:blipFill>
                <p:spPr bwMode="auto">
                  <a:xfrm>
                    <a:off x="228600" y="1828800"/>
                    <a:ext cx="609600" cy="427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23" name="Graphic 122" descr="Database">
                  <a:extLst>
                    <a:ext uri="{FF2B5EF4-FFF2-40B4-BE49-F238E27FC236}">
                      <a16:creationId xmlns:a16="http://schemas.microsoft.com/office/drawing/2014/main" id="{52FA02A4-3DDC-4CAA-867F-1B2F34EA0C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22441" y="3850562"/>
                  <a:ext cx="1080166" cy="1080166"/>
                </a:xfrm>
                <a:prstGeom prst="rect">
                  <a:avLst/>
                </a:prstGeom>
              </p:spPr>
            </p:pic>
            <p:sp>
              <p:nvSpPr>
                <p:cNvPr id="139" name="Title 2">
                  <a:extLst>
                    <a:ext uri="{FF2B5EF4-FFF2-40B4-BE49-F238E27FC236}">
                      <a16:creationId xmlns:a16="http://schemas.microsoft.com/office/drawing/2014/main" id="{879EB74B-AA82-4B5C-BAF5-98A032D1A0F4}"/>
                    </a:ext>
                  </a:extLst>
                </p:cNvPr>
                <p:cNvSpPr txBox="1">
                  <a:spLocks/>
                </p:cNvSpPr>
                <p:nvPr/>
              </p:nvSpPr>
              <p:spPr bwMode="auto">
                <a:xfrm>
                  <a:off x="6991231" y="4715429"/>
                  <a:ext cx="1292566" cy="278606"/>
                </a:xfrm>
                <a:prstGeom prst="rect">
                  <a:avLst/>
                </a:prstGeom>
              </p:spPr>
              <p:txBody>
                <a:bodyPr>
                  <a:noAutofit/>
                </a:bodyPr>
                <a:lstStyle/>
                <a:p>
                  <a:pPr algn="ctr">
                    <a:defRPr/>
                  </a:pPr>
                  <a:r>
                    <a:rPr lang="en-US" sz="1200" b="1">
                      <a:solidFill>
                        <a:schemeClr val="tx2"/>
                      </a:solidFill>
                      <a:latin typeface="Open Sans"/>
                      <a:ea typeface="Open Sans Light" pitchFamily="34" charset="0"/>
                      <a:cs typeface="Open Sans"/>
                    </a:rPr>
                    <a:t>BI Tools</a:t>
                  </a:r>
                </a:p>
              </p:txBody>
            </p:sp>
            <p:pic>
              <p:nvPicPr>
                <p:cNvPr id="5" name="Graphic 4" descr="Database">
                  <a:extLst>
                    <a:ext uri="{FF2B5EF4-FFF2-40B4-BE49-F238E27FC236}">
                      <a16:creationId xmlns:a16="http://schemas.microsoft.com/office/drawing/2014/main" id="{88CBCE1F-58E5-4A15-AD95-BB7C66C507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17647" y="3857277"/>
                  <a:ext cx="1097882" cy="1097882"/>
                </a:xfrm>
                <a:prstGeom prst="rect">
                  <a:avLst/>
                </a:prstGeom>
              </p:spPr>
            </p:pic>
            <p:pic>
              <p:nvPicPr>
                <p:cNvPr id="124" name="Graphic 123" descr="Database">
                  <a:extLst>
                    <a:ext uri="{FF2B5EF4-FFF2-40B4-BE49-F238E27FC236}">
                      <a16:creationId xmlns:a16="http://schemas.microsoft.com/office/drawing/2014/main" id="{9D5581ED-3952-4D57-A072-7EF4C0F539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01395" y="3719151"/>
                  <a:ext cx="1080166" cy="1080166"/>
                </a:xfrm>
                <a:prstGeom prst="rect">
                  <a:avLst/>
                </a:prstGeom>
              </p:spPr>
            </p:pic>
            <p:pic>
              <p:nvPicPr>
                <p:cNvPr id="17" name="Picture 16">
                  <a:extLst>
                    <a:ext uri="{FF2B5EF4-FFF2-40B4-BE49-F238E27FC236}">
                      <a16:creationId xmlns:a16="http://schemas.microsoft.com/office/drawing/2014/main" id="{B5ABEE79-6B82-471A-8E04-A9514DEEB3D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82558" y="4123066"/>
                  <a:ext cx="664971" cy="664971"/>
                </a:xfrm>
                <a:prstGeom prst="rect">
                  <a:avLst/>
                </a:prstGeom>
              </p:spPr>
            </p:pic>
          </p:grpSp>
        </p:grpSp>
      </p:grpSp>
      <p:grpSp>
        <p:nvGrpSpPr>
          <p:cNvPr id="27" name="Group 26">
            <a:extLst>
              <a:ext uri="{FF2B5EF4-FFF2-40B4-BE49-F238E27FC236}">
                <a16:creationId xmlns:a16="http://schemas.microsoft.com/office/drawing/2014/main" id="{D60C1AF3-C36F-4D20-86EA-718333A4F02C}"/>
              </a:ext>
            </a:extLst>
          </p:cNvPr>
          <p:cNvGrpSpPr/>
          <p:nvPr/>
        </p:nvGrpSpPr>
        <p:grpSpPr>
          <a:xfrm>
            <a:off x="2034632" y="971039"/>
            <a:ext cx="5576888" cy="3023086"/>
            <a:chOff x="1969080" y="1019544"/>
            <a:chExt cx="5576888" cy="3023086"/>
          </a:xfrm>
        </p:grpSpPr>
        <p:cxnSp>
          <p:nvCxnSpPr>
            <p:cNvPr id="125" name="Straight Arrow Connector 124">
              <a:extLst>
                <a:ext uri="{FF2B5EF4-FFF2-40B4-BE49-F238E27FC236}">
                  <a16:creationId xmlns:a16="http://schemas.microsoft.com/office/drawing/2014/main" id="{3470A202-9EDF-49CC-889C-8F1AE56697DE}"/>
                </a:ext>
              </a:extLst>
            </p:cNvPr>
            <p:cNvCxnSpPr>
              <a:cxnSpLocks/>
            </p:cNvCxnSpPr>
            <p:nvPr/>
          </p:nvCxnSpPr>
          <p:spPr bwMode="auto">
            <a:xfrm flipV="1">
              <a:off x="3826637" y="2615131"/>
              <a:ext cx="0" cy="1427499"/>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BBDCE6BE-7857-47A5-BDB7-2223E4889E0D}"/>
                </a:ext>
              </a:extLst>
            </p:cNvPr>
            <p:cNvGrpSpPr/>
            <p:nvPr/>
          </p:nvGrpSpPr>
          <p:grpSpPr>
            <a:xfrm>
              <a:off x="1969080" y="1019544"/>
              <a:ext cx="5576888" cy="2975655"/>
              <a:chOff x="1969080" y="999481"/>
              <a:chExt cx="5576888" cy="2975655"/>
            </a:xfrm>
          </p:grpSpPr>
          <p:grpSp>
            <p:nvGrpSpPr>
              <p:cNvPr id="23" name="Group 22">
                <a:extLst>
                  <a:ext uri="{FF2B5EF4-FFF2-40B4-BE49-F238E27FC236}">
                    <a16:creationId xmlns:a16="http://schemas.microsoft.com/office/drawing/2014/main" id="{9D5D5999-7844-4EEC-AF2C-7493D8F93838}"/>
                  </a:ext>
                </a:extLst>
              </p:cNvPr>
              <p:cNvGrpSpPr/>
              <p:nvPr/>
            </p:nvGrpSpPr>
            <p:grpSpPr>
              <a:xfrm>
                <a:off x="1969080" y="999481"/>
                <a:ext cx="5576888" cy="2975655"/>
                <a:chOff x="1969080" y="957455"/>
                <a:chExt cx="5576888" cy="2975655"/>
              </a:xfrm>
            </p:grpSpPr>
            <p:pic>
              <p:nvPicPr>
                <p:cNvPr id="140" name="Graphic 139" descr="Database">
                  <a:extLst>
                    <a:ext uri="{FF2B5EF4-FFF2-40B4-BE49-F238E27FC236}">
                      <a16:creationId xmlns:a16="http://schemas.microsoft.com/office/drawing/2014/main" id="{AB70A5C5-9BCA-48BE-863E-7449B62985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23719" y="1413137"/>
                  <a:ext cx="1175011" cy="1014308"/>
                </a:xfrm>
                <a:prstGeom prst="rect">
                  <a:avLst/>
                </a:prstGeom>
              </p:spPr>
            </p:pic>
            <p:sp>
              <p:nvSpPr>
                <p:cNvPr id="141" name="Title 2">
                  <a:extLst>
                    <a:ext uri="{FF2B5EF4-FFF2-40B4-BE49-F238E27FC236}">
                      <a16:creationId xmlns:a16="http://schemas.microsoft.com/office/drawing/2014/main" id="{8B6A14C8-701C-468E-A47B-159E9176940D}"/>
                    </a:ext>
                  </a:extLst>
                </p:cNvPr>
                <p:cNvSpPr txBox="1">
                  <a:spLocks/>
                </p:cNvSpPr>
                <p:nvPr/>
              </p:nvSpPr>
              <p:spPr bwMode="auto">
                <a:xfrm>
                  <a:off x="5903612" y="2287240"/>
                  <a:ext cx="1292566" cy="278606"/>
                </a:xfrm>
                <a:prstGeom prst="rect">
                  <a:avLst/>
                </a:prstGeom>
              </p:spPr>
              <p:txBody>
                <a:bodyPr>
                  <a:noAutofit/>
                </a:bodyPr>
                <a:lstStyle/>
                <a:p>
                  <a:pPr algn="ctr">
                    <a:defRPr/>
                  </a:pPr>
                  <a:r>
                    <a:rPr lang="en-US" sz="1200" b="1">
                      <a:solidFill>
                        <a:schemeClr val="tx2"/>
                      </a:solidFill>
                      <a:latin typeface="Open Sans"/>
                      <a:ea typeface="Open Sans Light" pitchFamily="34" charset="0"/>
                      <a:cs typeface="Open Sans"/>
                    </a:rPr>
                    <a:t>Analytical DB</a:t>
                  </a:r>
                </a:p>
              </p:txBody>
            </p:sp>
            <p:grpSp>
              <p:nvGrpSpPr>
                <p:cNvPr id="11" name="Group 10"/>
                <p:cNvGrpSpPr/>
                <p:nvPr/>
              </p:nvGrpSpPr>
              <p:grpSpPr>
                <a:xfrm>
                  <a:off x="1969080" y="957455"/>
                  <a:ext cx="5576888" cy="2975655"/>
                  <a:chOff x="2590800" y="1332749"/>
                  <a:chExt cx="7435850" cy="3967540"/>
                </a:xfrm>
              </p:grpSpPr>
              <p:grpSp>
                <p:nvGrpSpPr>
                  <p:cNvPr id="297" name="Group 13"/>
                  <p:cNvGrpSpPr>
                    <a:grpSpLocks/>
                  </p:cNvGrpSpPr>
                  <p:nvPr/>
                </p:nvGrpSpPr>
                <p:grpSpPr bwMode="auto">
                  <a:xfrm>
                    <a:off x="2600324" y="1428863"/>
                    <a:ext cx="821383" cy="2154973"/>
                    <a:chOff x="847724" y="3878251"/>
                    <a:chExt cx="821383" cy="2155126"/>
                  </a:xfrm>
                </p:grpSpPr>
                <p:cxnSp>
                  <p:nvCxnSpPr>
                    <p:cNvPr id="323" name="Straight Arrow Connector 322"/>
                    <p:cNvCxnSpPr>
                      <a:cxnSpLocks/>
                    </p:cNvCxnSpPr>
                    <p:nvPr/>
                  </p:nvCxnSpPr>
                  <p:spPr>
                    <a:xfrm flipV="1">
                      <a:off x="847724" y="3878251"/>
                      <a:ext cx="815032" cy="5490"/>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a:cxnSpLocks/>
                    </p:cNvCxnSpPr>
                    <p:nvPr/>
                  </p:nvCxnSpPr>
                  <p:spPr>
                    <a:xfrm>
                      <a:off x="854075" y="5314184"/>
                      <a:ext cx="793140" cy="0"/>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cxnSpLocks/>
                    </p:cNvCxnSpPr>
                    <p:nvPr/>
                  </p:nvCxnSpPr>
                  <p:spPr>
                    <a:xfrm flipV="1">
                      <a:off x="854075" y="6030426"/>
                      <a:ext cx="815032" cy="2951"/>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cxnSp>
                <p:nvCxnSpPr>
                  <p:cNvPr id="317" name="Straight Arrow Connector 316"/>
                  <p:cNvCxnSpPr>
                    <a:cxnSpLocks/>
                    <a:endCxn id="15" idx="1"/>
                  </p:cNvCxnSpPr>
                  <p:nvPr/>
                </p:nvCxnSpPr>
                <p:spPr bwMode="auto">
                  <a:xfrm>
                    <a:off x="3421707" y="2454056"/>
                    <a:ext cx="637589" cy="1309"/>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15" name="Title 2"/>
                  <p:cNvSpPr txBox="1">
                    <a:spLocks/>
                  </p:cNvSpPr>
                  <p:nvPr/>
                </p:nvSpPr>
                <p:spPr bwMode="auto">
                  <a:xfrm>
                    <a:off x="5715001" y="1332749"/>
                    <a:ext cx="1066800" cy="533400"/>
                  </a:xfrm>
                  <a:prstGeom prst="rect">
                    <a:avLst/>
                  </a:prstGeom>
                </p:spPr>
                <p:txBody>
                  <a:bodyPr>
                    <a:normAutofit fontScale="97500"/>
                  </a:bodyPr>
                  <a:lstStyle/>
                  <a:p>
                    <a:pPr algn="ctr">
                      <a:defRPr/>
                    </a:pPr>
                    <a:endParaRPr lang="en-US" sz="975">
                      <a:solidFill>
                        <a:srgbClr val="0055B8"/>
                      </a:solidFill>
                      <a:latin typeface="Open Sans"/>
                      <a:ea typeface="Open Sans Light" pitchFamily="34" charset="0"/>
                      <a:cs typeface="Open Sans"/>
                    </a:endParaRPr>
                  </a:p>
                </p:txBody>
              </p:sp>
              <p:cxnSp>
                <p:nvCxnSpPr>
                  <p:cNvPr id="300" name="Straight Arrow Connector 299"/>
                  <p:cNvCxnSpPr>
                    <a:cxnSpLocks/>
                  </p:cNvCxnSpPr>
                  <p:nvPr/>
                </p:nvCxnSpPr>
                <p:spPr bwMode="auto">
                  <a:xfrm>
                    <a:off x="2590800" y="2158249"/>
                    <a:ext cx="830907" cy="909"/>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nvGrpSpPr>
                  <p:cNvPr id="301" name="Group 22"/>
                  <p:cNvGrpSpPr>
                    <a:grpSpLocks/>
                  </p:cNvGrpSpPr>
                  <p:nvPr/>
                </p:nvGrpSpPr>
                <p:grpSpPr bwMode="auto">
                  <a:xfrm>
                    <a:off x="5909907" y="2329707"/>
                    <a:ext cx="4116743" cy="689712"/>
                    <a:chOff x="4009760" y="4002046"/>
                    <a:chExt cx="4116743" cy="689299"/>
                  </a:xfrm>
                </p:grpSpPr>
                <p:cxnSp>
                  <p:nvCxnSpPr>
                    <p:cNvPr id="305" name="Straight Arrow Connector 304"/>
                    <p:cNvCxnSpPr>
                      <a:cxnSpLocks/>
                    </p:cNvCxnSpPr>
                    <p:nvPr/>
                  </p:nvCxnSpPr>
                  <p:spPr>
                    <a:xfrm flipV="1">
                      <a:off x="4009760" y="4683293"/>
                      <a:ext cx="2009446" cy="8052"/>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7" name="Straight Arrow Connector 306"/>
                    <p:cNvCxnSpPr/>
                    <p:nvPr/>
                  </p:nvCxnSpPr>
                  <p:spPr>
                    <a:xfrm rot="5400000">
                      <a:off x="7947222" y="4181327"/>
                      <a:ext cx="358561" cy="0"/>
                    </a:xfrm>
                    <a:prstGeom prst="straightConnector1">
                      <a:avLst/>
                    </a:prstGeom>
                    <a:ln w="25400" cap="flat" cmpd="sng" algn="ctr">
                      <a:solidFill>
                        <a:schemeClr val="tx1"/>
                      </a:solidFill>
                      <a:prstDash val="solid"/>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8" name="Straight Arrow Connector 307"/>
                    <p:cNvCxnSpPr/>
                    <p:nvPr/>
                  </p:nvCxnSpPr>
                  <p:spPr>
                    <a:xfrm flipH="1">
                      <a:off x="6983503" y="4002047"/>
                      <a:ext cx="1143000" cy="0"/>
                    </a:xfrm>
                    <a:prstGeom prst="straightConnector1">
                      <a:avLst/>
                    </a:prstGeom>
                    <a:ln w="25400" cap="flat" cmpd="sng" algn="ctr">
                      <a:solidFill>
                        <a:schemeClr val="tx1"/>
                      </a:solidFill>
                      <a:prstDash val="solid"/>
                      <a:round/>
                      <a:headEnd type="none" w="med" len="med"/>
                      <a:tailEnd type="none" w="lg" len="lg"/>
                    </a:ln>
                    <a:effectLst/>
                  </p:spPr>
                  <p:style>
                    <a:lnRef idx="2">
                      <a:schemeClr val="accent1"/>
                    </a:lnRef>
                    <a:fillRef idx="0">
                      <a:schemeClr val="accent1"/>
                    </a:fillRef>
                    <a:effectRef idx="1">
                      <a:schemeClr val="accent1"/>
                    </a:effectRef>
                    <a:fontRef idx="minor">
                      <a:schemeClr val="tx1"/>
                    </a:fontRef>
                  </p:style>
                </p:cxnSp>
              </p:grpSp>
              <p:cxnSp>
                <p:nvCxnSpPr>
                  <p:cNvPr id="302" name="Straight Arrow Connector 301"/>
                  <p:cNvCxnSpPr>
                    <a:cxnSpLocks/>
                  </p:cNvCxnSpPr>
                  <p:nvPr/>
                </p:nvCxnSpPr>
                <p:spPr bwMode="auto">
                  <a:xfrm flipH="1">
                    <a:off x="4778344" y="3378953"/>
                    <a:ext cx="22547" cy="1921336"/>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cxnSpLocks/>
                  </p:cNvCxnSpPr>
                  <p:nvPr/>
                </p:nvCxnSpPr>
                <p:spPr bwMode="auto">
                  <a:xfrm>
                    <a:off x="3411245" y="1409892"/>
                    <a:ext cx="1" cy="2191397"/>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p:grpSp>
          <p:pic>
            <p:nvPicPr>
              <p:cNvPr id="142" name="Graphic 141" descr="Database">
                <a:extLst>
                  <a:ext uri="{FF2B5EF4-FFF2-40B4-BE49-F238E27FC236}">
                    <a16:creationId xmlns:a16="http://schemas.microsoft.com/office/drawing/2014/main" id="{37C80BC6-8094-4CF1-B950-9D9EA1CE4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16427" y="1325887"/>
                <a:ext cx="1175011" cy="1014308"/>
              </a:xfrm>
              <a:prstGeom prst="rect">
                <a:avLst/>
              </a:prstGeom>
            </p:spPr>
          </p:pic>
        </p:grpSp>
        <p:pic>
          <p:nvPicPr>
            <p:cNvPr id="15" name="Picture 14">
              <a:extLst>
                <a:ext uri="{FF2B5EF4-FFF2-40B4-BE49-F238E27FC236}">
                  <a16:creationId xmlns:a16="http://schemas.microsoft.com/office/drawing/2014/main" id="{FEC42629-31E3-4E10-9D6F-42A0EE4992A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70452" y="1077401"/>
              <a:ext cx="1512369" cy="1568210"/>
            </a:xfrm>
            <a:prstGeom prst="rect">
              <a:avLst/>
            </a:prstGeom>
          </p:spPr>
        </p:pic>
      </p:grpSp>
      <p:grpSp>
        <p:nvGrpSpPr>
          <p:cNvPr id="9" name="Group 8"/>
          <p:cNvGrpSpPr/>
          <p:nvPr/>
        </p:nvGrpSpPr>
        <p:grpSpPr>
          <a:xfrm>
            <a:off x="2124698" y="898518"/>
            <a:ext cx="3352641" cy="3782999"/>
            <a:chOff x="3041229" y="1187775"/>
            <a:chExt cx="4470189" cy="5043998"/>
          </a:xfrm>
        </p:grpSpPr>
        <p:grpSp>
          <p:nvGrpSpPr>
            <p:cNvPr id="337" name="Group 336"/>
            <p:cNvGrpSpPr/>
            <p:nvPr/>
          </p:nvGrpSpPr>
          <p:grpSpPr>
            <a:xfrm>
              <a:off x="3041229" y="1187775"/>
              <a:ext cx="4470189" cy="5043998"/>
              <a:chOff x="1517227" y="1107565"/>
              <a:chExt cx="4470189" cy="5043998"/>
            </a:xfrm>
          </p:grpSpPr>
          <p:grpSp>
            <p:nvGrpSpPr>
              <p:cNvPr id="338" name="Group 337"/>
              <p:cNvGrpSpPr/>
              <p:nvPr/>
            </p:nvGrpSpPr>
            <p:grpSpPr>
              <a:xfrm>
                <a:off x="1517227" y="1107565"/>
                <a:ext cx="942975" cy="5043998"/>
                <a:chOff x="1517227" y="1107565"/>
                <a:chExt cx="942975" cy="5043998"/>
              </a:xfrm>
            </p:grpSpPr>
            <p:sp>
              <p:nvSpPr>
                <p:cNvPr id="352" name="Rounded Rectangle 351"/>
                <p:cNvSpPr/>
                <p:nvPr/>
              </p:nvSpPr>
              <p:spPr bwMode="auto">
                <a:xfrm>
                  <a:off x="1517227" y="1107565"/>
                  <a:ext cx="942975" cy="5043998"/>
                </a:xfrm>
                <a:prstGeom prst="roundRect">
                  <a:avLst/>
                </a:prstGeom>
                <a:solidFill>
                  <a:schemeClr val="bg1"/>
                </a:solidFill>
                <a:ln w="38100" cap="flat" cmpd="sng" algn="ctr">
                  <a:solidFill>
                    <a:schemeClr val="tx1"/>
                  </a:solidFill>
                  <a:prstDash val="solid"/>
                  <a:round/>
                  <a:headEnd type="none" w="med" len="med"/>
                  <a:tailEnd type="none" w="med" len="med"/>
                </a:ln>
                <a:effectLst>
                  <a:outerShdw blurRad="50800" dist="38100" dir="48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353" name="Title 2"/>
                <p:cNvSpPr txBox="1">
                  <a:spLocks/>
                </p:cNvSpPr>
                <p:nvPr/>
              </p:nvSpPr>
              <p:spPr bwMode="auto">
                <a:xfrm>
                  <a:off x="1523324" y="1895126"/>
                  <a:ext cx="895839" cy="612872"/>
                </a:xfrm>
                <a:prstGeom prst="rect">
                  <a:avLst/>
                </a:prstGeom>
              </p:spPr>
              <p:txBody>
                <a:bodyPr>
                  <a:normAutofit fontScale="75000" lnSpcReduction="20000"/>
                </a:bodyPr>
                <a:lstStyle/>
                <a:p>
                  <a:pPr algn="ctr">
                    <a:defRPr/>
                  </a:pPr>
                  <a:r>
                    <a:rPr lang="en-US" sz="975" b="1">
                      <a:solidFill>
                        <a:srgbClr val="0055B8"/>
                      </a:solidFill>
                      <a:latin typeface="Open Sans"/>
                      <a:ea typeface="Open Sans Light" pitchFamily="34" charset="0"/>
                      <a:cs typeface="Open Sans"/>
                    </a:rPr>
                    <a:t>Pentaho</a:t>
                  </a:r>
                </a:p>
                <a:p>
                  <a:pPr algn="ctr">
                    <a:defRPr/>
                  </a:pPr>
                  <a:r>
                    <a:rPr lang="en-US" sz="975" b="1">
                      <a:solidFill>
                        <a:srgbClr val="0055B8"/>
                      </a:solidFill>
                      <a:latin typeface="Open Sans"/>
                      <a:ea typeface="Open Sans Light" pitchFamily="34" charset="0"/>
                      <a:cs typeface="Open Sans"/>
                    </a:rPr>
                    <a:t>or</a:t>
                  </a:r>
                </a:p>
                <a:p>
                  <a:pPr algn="ctr">
                    <a:defRPr/>
                  </a:pPr>
                  <a:r>
                    <a:rPr lang="en-US" sz="975" b="1">
                      <a:solidFill>
                        <a:srgbClr val="0055B8"/>
                      </a:solidFill>
                      <a:latin typeface="Open Sans"/>
                      <a:ea typeface="Open Sans Light" pitchFamily="34" charset="0"/>
                      <a:cs typeface="Open Sans"/>
                    </a:rPr>
                    <a:t>Existing</a:t>
                  </a:r>
                </a:p>
                <a:p>
                  <a:pPr algn="ctr">
                    <a:defRPr/>
                  </a:pPr>
                  <a:r>
                    <a:rPr lang="en-US" sz="975" b="1">
                      <a:solidFill>
                        <a:srgbClr val="0055B8"/>
                      </a:solidFill>
                      <a:latin typeface="Open Sans"/>
                      <a:ea typeface="Open Sans Light" pitchFamily="34" charset="0"/>
                      <a:cs typeface="Open Sans"/>
                    </a:rPr>
                    <a:t>Scripts</a:t>
                  </a:r>
                </a:p>
              </p:txBody>
            </p:sp>
            <p:pic>
              <p:nvPicPr>
                <p:cNvPr id="354" name="Picture 353"/>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699503" y="2783684"/>
                  <a:ext cx="554301" cy="71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5" name="Picture 125"/>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592118" y="1257156"/>
                  <a:ext cx="762000" cy="202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39" name="Group 338"/>
              <p:cNvGrpSpPr/>
              <p:nvPr/>
            </p:nvGrpSpPr>
            <p:grpSpPr>
              <a:xfrm>
                <a:off x="5225410" y="2425409"/>
                <a:ext cx="762006" cy="831203"/>
                <a:chOff x="5507428" y="2597410"/>
                <a:chExt cx="762006" cy="831203"/>
              </a:xfrm>
            </p:grpSpPr>
            <p:sp>
              <p:nvSpPr>
                <p:cNvPr id="349" name="Rounded Rectangle 348"/>
                <p:cNvSpPr/>
                <p:nvPr/>
              </p:nvSpPr>
              <p:spPr bwMode="auto">
                <a:xfrm>
                  <a:off x="5507428" y="2597410"/>
                  <a:ext cx="762006" cy="737615"/>
                </a:xfrm>
                <a:prstGeom prst="roundRect">
                  <a:avLst/>
                </a:prstGeom>
                <a:solidFill>
                  <a:schemeClr val="bg1"/>
                </a:solidFill>
                <a:ln w="38100" cap="flat" cmpd="sng" algn="ctr">
                  <a:solidFill>
                    <a:schemeClr val="tx1"/>
                  </a:solidFill>
                  <a:prstDash val="solid"/>
                  <a:round/>
                  <a:headEnd type="none" w="med" len="med"/>
                  <a:tailEnd type="none" w="med" len="med"/>
                </a:ln>
                <a:effectLst>
                  <a:outerShdw blurRad="50800" dist="38100" dir="48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350" name="Title 2"/>
                <p:cNvSpPr txBox="1">
                  <a:spLocks/>
                </p:cNvSpPr>
                <p:nvPr/>
              </p:nvSpPr>
              <p:spPr bwMode="auto">
                <a:xfrm>
                  <a:off x="5540940" y="2895213"/>
                  <a:ext cx="685802" cy="533400"/>
                </a:xfrm>
                <a:prstGeom prst="rect">
                  <a:avLst/>
                </a:prstGeom>
              </p:spPr>
              <p:txBody>
                <a:bodyPr>
                  <a:normAutofit fontScale="97500"/>
                </a:bodyPr>
                <a:lstStyle/>
                <a:p>
                  <a:pPr algn="ctr">
                    <a:defRPr/>
                  </a:pPr>
                  <a:r>
                    <a:rPr lang="en-US" sz="975" b="1">
                      <a:solidFill>
                        <a:srgbClr val="135295"/>
                      </a:solidFill>
                      <a:latin typeface="Open Sans"/>
                      <a:ea typeface="Open Sans Light" pitchFamily="34" charset="0"/>
                      <a:cs typeface="Open Sans"/>
                    </a:rPr>
                    <a:t>PDI</a:t>
                  </a:r>
                </a:p>
              </p:txBody>
            </p:sp>
            <p:pic>
              <p:nvPicPr>
                <p:cNvPr id="351" name="Picture 148"/>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565632" y="2671998"/>
                  <a:ext cx="660402" cy="175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0" name="Group 339"/>
              <p:cNvGrpSpPr/>
              <p:nvPr/>
            </p:nvGrpSpPr>
            <p:grpSpPr>
              <a:xfrm>
                <a:off x="4595362" y="5417211"/>
                <a:ext cx="762000" cy="687388"/>
                <a:chOff x="4829177" y="2743200"/>
                <a:chExt cx="762000" cy="687388"/>
              </a:xfrm>
            </p:grpSpPr>
            <p:sp>
              <p:nvSpPr>
                <p:cNvPr id="346" name="Rounded Rectangle 345"/>
                <p:cNvSpPr/>
                <p:nvPr/>
              </p:nvSpPr>
              <p:spPr bwMode="auto">
                <a:xfrm>
                  <a:off x="4829177" y="2743200"/>
                  <a:ext cx="762000" cy="609600"/>
                </a:xfrm>
                <a:prstGeom prst="roundRect">
                  <a:avLst/>
                </a:prstGeom>
                <a:solidFill>
                  <a:schemeClr val="bg1"/>
                </a:solidFill>
                <a:ln w="38100" cap="flat" cmpd="sng" algn="ctr">
                  <a:solidFill>
                    <a:schemeClr val="tx1"/>
                  </a:solidFill>
                  <a:prstDash val="solid"/>
                  <a:round/>
                  <a:headEnd type="none" w="med" len="med"/>
                  <a:tailEnd type="none" w="med" len="med"/>
                </a:ln>
                <a:effectLst>
                  <a:outerShdw blurRad="50800" dist="38100" dir="48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347" name="Title 2"/>
                <p:cNvSpPr txBox="1">
                  <a:spLocks/>
                </p:cNvSpPr>
                <p:nvPr/>
              </p:nvSpPr>
              <p:spPr bwMode="auto">
                <a:xfrm>
                  <a:off x="4867277" y="2973388"/>
                  <a:ext cx="685800" cy="457200"/>
                </a:xfrm>
                <a:prstGeom prst="rect">
                  <a:avLst/>
                </a:prstGeom>
              </p:spPr>
              <p:txBody>
                <a:bodyPr>
                  <a:normAutofit fontScale="97500"/>
                </a:bodyPr>
                <a:lstStyle/>
                <a:p>
                  <a:pPr algn="ctr">
                    <a:defRPr/>
                  </a:pPr>
                  <a:r>
                    <a:rPr lang="en-US" sz="975" b="1">
                      <a:solidFill>
                        <a:srgbClr val="0055B8"/>
                      </a:solidFill>
                      <a:latin typeface="Open Sans"/>
                      <a:ea typeface="Open Sans Light" pitchFamily="34" charset="0"/>
                      <a:cs typeface="Open Sans"/>
                    </a:rPr>
                    <a:t>PDI</a:t>
                  </a:r>
                </a:p>
              </p:txBody>
            </p:sp>
            <p:pic>
              <p:nvPicPr>
                <p:cNvPr id="348" name="Picture 148"/>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4851953" y="2817449"/>
                  <a:ext cx="660403" cy="175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1" name="Group 340"/>
              <p:cNvGrpSpPr/>
              <p:nvPr/>
            </p:nvGrpSpPr>
            <p:grpSpPr>
              <a:xfrm>
                <a:off x="2885352" y="3853175"/>
                <a:ext cx="1985334" cy="723141"/>
                <a:chOff x="2885352" y="3853175"/>
                <a:chExt cx="1985334" cy="723141"/>
              </a:xfrm>
            </p:grpSpPr>
            <p:grpSp>
              <p:nvGrpSpPr>
                <p:cNvPr id="342" name="Group 341"/>
                <p:cNvGrpSpPr/>
                <p:nvPr/>
              </p:nvGrpSpPr>
              <p:grpSpPr>
                <a:xfrm>
                  <a:off x="2885352" y="3853175"/>
                  <a:ext cx="1985334" cy="723141"/>
                  <a:chOff x="2885352" y="3853175"/>
                  <a:chExt cx="1985334" cy="723141"/>
                </a:xfrm>
              </p:grpSpPr>
              <p:sp>
                <p:nvSpPr>
                  <p:cNvPr id="344" name="Rounded Rectangle 343"/>
                  <p:cNvSpPr/>
                  <p:nvPr/>
                </p:nvSpPr>
                <p:spPr bwMode="auto">
                  <a:xfrm>
                    <a:off x="2885352" y="3853175"/>
                    <a:ext cx="1985334" cy="609600"/>
                  </a:xfrm>
                  <a:prstGeom prst="roundRect">
                    <a:avLst/>
                  </a:prstGeom>
                  <a:solidFill>
                    <a:schemeClr val="bg1"/>
                  </a:solidFill>
                  <a:ln w="38100" cap="flat" cmpd="sng" algn="ctr">
                    <a:solidFill>
                      <a:schemeClr val="tx1"/>
                    </a:solidFill>
                    <a:prstDash val="solid"/>
                    <a:round/>
                    <a:headEnd type="none" w="med" len="med"/>
                    <a:tailEnd type="none" w="med" len="med"/>
                  </a:ln>
                  <a:effectLst>
                    <a:outerShdw blurRad="50800" dist="38100" dir="48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345" name="Title 2"/>
                  <p:cNvSpPr txBox="1">
                    <a:spLocks/>
                  </p:cNvSpPr>
                  <p:nvPr/>
                </p:nvSpPr>
                <p:spPr bwMode="auto">
                  <a:xfrm>
                    <a:off x="3506934" y="4119116"/>
                    <a:ext cx="685800" cy="457200"/>
                  </a:xfrm>
                  <a:prstGeom prst="rect">
                    <a:avLst/>
                  </a:prstGeom>
                </p:spPr>
                <p:txBody>
                  <a:bodyPr>
                    <a:normAutofit fontScale="97500"/>
                  </a:bodyPr>
                  <a:lstStyle/>
                  <a:p>
                    <a:pPr algn="ctr">
                      <a:defRPr/>
                    </a:pPr>
                    <a:r>
                      <a:rPr lang="en-US" sz="975" b="1">
                        <a:solidFill>
                          <a:srgbClr val="0055B8"/>
                        </a:solidFill>
                        <a:latin typeface="Open Sans"/>
                        <a:ea typeface="Open Sans Light" pitchFamily="34" charset="0"/>
                        <a:cs typeface="Open Sans"/>
                      </a:rPr>
                      <a:t>PDI</a:t>
                    </a:r>
                  </a:p>
                </p:txBody>
              </p:sp>
            </p:grpSp>
            <p:pic>
              <p:nvPicPr>
                <p:cNvPr id="343" name="Picture 148"/>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996188" y="3963177"/>
                  <a:ext cx="660400" cy="175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358" name="Title 2"/>
            <p:cNvSpPr txBox="1">
              <a:spLocks/>
            </p:cNvSpPr>
            <p:nvPr/>
          </p:nvSpPr>
          <p:spPr bwMode="auto">
            <a:xfrm>
              <a:off x="3056531" y="4800547"/>
              <a:ext cx="895839" cy="612872"/>
            </a:xfrm>
            <a:prstGeom prst="rect">
              <a:avLst/>
            </a:prstGeom>
          </p:spPr>
          <p:txBody>
            <a:bodyPr>
              <a:normAutofit fontScale="75000" lnSpcReduction="20000"/>
            </a:bodyPr>
            <a:lstStyle/>
            <a:p>
              <a:pPr algn="ctr">
                <a:defRPr/>
              </a:pPr>
              <a:r>
                <a:rPr lang="en-US" sz="975" b="1">
                  <a:solidFill>
                    <a:srgbClr val="0055B8"/>
                  </a:solidFill>
                  <a:latin typeface="Open Sans"/>
                  <a:ea typeface="Open Sans Light" pitchFamily="34" charset="0"/>
                  <a:cs typeface="Open Sans"/>
                </a:rPr>
                <a:t>Pentaho</a:t>
              </a:r>
            </a:p>
            <a:p>
              <a:pPr algn="ctr">
                <a:defRPr/>
              </a:pPr>
              <a:r>
                <a:rPr lang="en-US" sz="975" b="1">
                  <a:solidFill>
                    <a:srgbClr val="0055B8"/>
                  </a:solidFill>
                  <a:latin typeface="Open Sans"/>
                  <a:ea typeface="Open Sans Light" pitchFamily="34" charset="0"/>
                  <a:cs typeface="Open Sans"/>
                </a:rPr>
                <a:t>or</a:t>
              </a:r>
            </a:p>
            <a:p>
              <a:pPr algn="ctr">
                <a:defRPr/>
              </a:pPr>
              <a:r>
                <a:rPr lang="en-US" sz="975" b="1">
                  <a:solidFill>
                    <a:srgbClr val="0055B8"/>
                  </a:solidFill>
                  <a:latin typeface="Open Sans"/>
                  <a:ea typeface="Open Sans Light" pitchFamily="34" charset="0"/>
                  <a:cs typeface="Open Sans"/>
                </a:rPr>
                <a:t>Existing</a:t>
              </a:r>
            </a:p>
            <a:p>
              <a:pPr algn="ctr">
                <a:defRPr/>
              </a:pPr>
              <a:r>
                <a:rPr lang="en-US" sz="975" b="1">
                  <a:solidFill>
                    <a:srgbClr val="0055B8"/>
                  </a:solidFill>
                  <a:latin typeface="Open Sans"/>
                  <a:ea typeface="Open Sans Light" pitchFamily="34" charset="0"/>
                  <a:cs typeface="Open Sans"/>
                </a:rPr>
                <a:t>ETL</a:t>
              </a:r>
            </a:p>
          </p:txBody>
        </p:sp>
      </p:grpSp>
    </p:spTree>
    <p:extLst>
      <p:ext uri="{BB962C8B-B14F-4D97-AF65-F5344CB8AC3E}">
        <p14:creationId xmlns:p14="http://schemas.microsoft.com/office/powerpoint/2010/main" val="405736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830973"/>
            <a:ext cx="9144000" cy="430887"/>
          </a:xfrm>
          <a:prstGeom prst="rect">
            <a:avLst/>
          </a:prstGeom>
          <a:noFill/>
        </p:spPr>
        <p:txBody>
          <a:bodyPr wrap="square" rtlCol="0">
            <a:spAutoFit/>
          </a:bodyPr>
          <a:lstStyle>
            <a:defPPr>
              <a:defRPr lang="en-US"/>
            </a:defPPr>
            <a:lvl1pPr algn="ctr">
              <a:defRPr sz="2200">
                <a:solidFill>
                  <a:prstClr val="black"/>
                </a:solidFill>
                <a:latin typeface="Calibri" charset="0"/>
                <a:ea typeface="Calibri" charset="0"/>
                <a:cs typeface="Calibri" charset="0"/>
              </a:defRPr>
            </a:lvl1pPr>
          </a:lstStyle>
          <a:p>
            <a:r>
              <a:rPr lang="en-US" b="1" dirty="0">
                <a:solidFill>
                  <a:schemeClr val="tx1"/>
                </a:solidFill>
              </a:rPr>
              <a:t>A services partner for the full lifecycle</a:t>
            </a:r>
          </a:p>
        </p:txBody>
      </p:sp>
      <p:grpSp>
        <p:nvGrpSpPr>
          <p:cNvPr id="9" name="Group 8"/>
          <p:cNvGrpSpPr/>
          <p:nvPr/>
        </p:nvGrpSpPr>
        <p:grpSpPr>
          <a:xfrm>
            <a:off x="410763" y="1322043"/>
            <a:ext cx="1927324" cy="1560335"/>
            <a:chOff x="410762" y="1284465"/>
            <a:chExt cx="1927324" cy="1560334"/>
          </a:xfrm>
        </p:grpSpPr>
        <p:sp>
          <p:nvSpPr>
            <p:cNvPr id="2" name="Rectangle 1"/>
            <p:cNvSpPr/>
            <p:nvPr/>
          </p:nvSpPr>
          <p:spPr>
            <a:xfrm>
              <a:off x="410762" y="1284465"/>
              <a:ext cx="1927324" cy="1560334"/>
            </a:xfrm>
            <a:prstGeom prst="rect">
              <a:avLst/>
            </a:prstGeom>
            <a:solidFill>
              <a:schemeClr val="accent1"/>
            </a:solidFill>
            <a:ln>
              <a:noFill/>
            </a:ln>
            <a:effectLst>
              <a:outerShdw blurRad="50800" dist="508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mj-lt"/>
              </a:endParaRPr>
            </a:p>
          </p:txBody>
        </p:sp>
        <p:sp>
          <p:nvSpPr>
            <p:cNvPr id="4" name="Rectangle 3"/>
            <p:cNvSpPr/>
            <p:nvPr/>
          </p:nvSpPr>
          <p:spPr>
            <a:xfrm>
              <a:off x="566236" y="1291788"/>
              <a:ext cx="1587765" cy="443198"/>
            </a:xfrm>
            <a:prstGeom prst="rect">
              <a:avLst/>
            </a:prstGeom>
          </p:spPr>
          <p:txBody>
            <a:bodyPr wrap="square" lIns="0" tIns="0" rIns="0" bIns="0" anchor="ctr" anchorCtr="0">
              <a:noAutofit/>
            </a:bodyPr>
            <a:lstStyle/>
            <a:p>
              <a:pPr algn="ctr">
                <a:lnSpc>
                  <a:spcPct val="80000"/>
                </a:lnSpc>
              </a:pPr>
              <a:r>
                <a:rPr lang="en-US" sz="1700" b="1" dirty="0">
                  <a:solidFill>
                    <a:schemeClr val="bg1"/>
                  </a:solidFill>
                  <a:latin typeface="Calibri" charset="0"/>
                  <a:ea typeface="Calibri" charset="0"/>
                  <a:cs typeface="Calibri" charset="0"/>
                </a:rPr>
                <a:t>Workshops</a:t>
              </a:r>
            </a:p>
          </p:txBody>
        </p:sp>
        <p:sp>
          <p:nvSpPr>
            <p:cNvPr id="6" name="Rectangle 5"/>
            <p:cNvSpPr/>
            <p:nvPr/>
          </p:nvSpPr>
          <p:spPr>
            <a:xfrm>
              <a:off x="410762" y="1639982"/>
              <a:ext cx="1927323" cy="951029"/>
            </a:xfrm>
            <a:prstGeom prst="rect">
              <a:avLst/>
            </a:prstGeom>
          </p:spPr>
          <p:txBody>
            <a:bodyPr wrap="square">
              <a:spAutoFit/>
            </a:bodyPr>
            <a:lstStyle/>
            <a:p>
              <a:pPr algn="ctr">
                <a:lnSpc>
                  <a:spcPct val="90000"/>
                </a:lnSpc>
                <a:spcAft>
                  <a:spcPts val="300"/>
                </a:spcAft>
              </a:pPr>
              <a:r>
                <a:rPr lang="en-US" sz="1300" b="1" dirty="0">
                  <a:solidFill>
                    <a:schemeClr val="bg1"/>
                  </a:solidFill>
                  <a:latin typeface="Calibri" charset="0"/>
                  <a:ea typeface="Calibri" charset="0"/>
                  <a:cs typeface="Calibri" charset="0"/>
                </a:rPr>
                <a:t>Vision, solution and architecture workshops </a:t>
              </a:r>
              <a:r>
                <a:rPr lang="en-US" sz="1200" dirty="0">
                  <a:solidFill>
                    <a:schemeClr val="bg1"/>
                  </a:solidFill>
                  <a:latin typeface="Calibri" charset="0"/>
                  <a:ea typeface="Calibri" charset="0"/>
                  <a:cs typeface="Calibri" charset="0"/>
                </a:rPr>
                <a:t>to create the right </a:t>
              </a:r>
              <a:br>
                <a:rPr lang="en-US" sz="1200" dirty="0">
                  <a:solidFill>
                    <a:schemeClr val="bg1"/>
                  </a:solidFill>
                  <a:latin typeface="Calibri" charset="0"/>
                  <a:ea typeface="Calibri" charset="0"/>
                  <a:cs typeface="Calibri" charset="0"/>
                </a:rPr>
              </a:br>
              <a:r>
                <a:rPr lang="en-US" sz="1200" dirty="0">
                  <a:solidFill>
                    <a:schemeClr val="bg1"/>
                  </a:solidFill>
                  <a:latin typeface="Calibri" charset="0"/>
                  <a:ea typeface="Calibri" charset="0"/>
                  <a:cs typeface="Calibri" charset="0"/>
                </a:rPr>
                <a:t>blueprint and best practice implementation plan</a:t>
              </a:r>
            </a:p>
          </p:txBody>
        </p:sp>
      </p:grpSp>
      <p:grpSp>
        <p:nvGrpSpPr>
          <p:cNvPr id="10" name="Group 9"/>
          <p:cNvGrpSpPr/>
          <p:nvPr/>
        </p:nvGrpSpPr>
        <p:grpSpPr>
          <a:xfrm>
            <a:off x="2557143" y="1322044"/>
            <a:ext cx="1927324" cy="1560334"/>
            <a:chOff x="2557143" y="1284465"/>
            <a:chExt cx="1927324" cy="1560334"/>
          </a:xfrm>
        </p:grpSpPr>
        <p:sp>
          <p:nvSpPr>
            <p:cNvPr id="38" name="Rectangle 37"/>
            <p:cNvSpPr/>
            <p:nvPr/>
          </p:nvSpPr>
          <p:spPr>
            <a:xfrm>
              <a:off x="2557143" y="1284465"/>
              <a:ext cx="1927324" cy="1560334"/>
            </a:xfrm>
            <a:prstGeom prst="rect">
              <a:avLst/>
            </a:prstGeom>
            <a:solidFill>
              <a:schemeClr val="accent3"/>
            </a:solidFill>
            <a:ln>
              <a:noFill/>
            </a:ln>
            <a:effectLst>
              <a:outerShdw blurRad="50800" dist="508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mj-lt"/>
              </a:endParaRPr>
            </a:p>
          </p:txBody>
        </p:sp>
        <p:sp>
          <p:nvSpPr>
            <p:cNvPr id="41" name="Rectangle 40"/>
            <p:cNvSpPr/>
            <p:nvPr/>
          </p:nvSpPr>
          <p:spPr>
            <a:xfrm>
              <a:off x="2712617" y="1291788"/>
              <a:ext cx="1587765" cy="443198"/>
            </a:xfrm>
            <a:prstGeom prst="rect">
              <a:avLst/>
            </a:prstGeom>
          </p:spPr>
          <p:txBody>
            <a:bodyPr wrap="square" lIns="0" tIns="0" rIns="0" bIns="0" anchor="ctr" anchorCtr="0">
              <a:noAutofit/>
            </a:bodyPr>
            <a:lstStyle/>
            <a:p>
              <a:pPr algn="ctr">
                <a:lnSpc>
                  <a:spcPct val="80000"/>
                </a:lnSpc>
              </a:pPr>
              <a:r>
                <a:rPr lang="en-US" sz="1700" b="1" dirty="0">
                  <a:solidFill>
                    <a:schemeClr val="bg1"/>
                  </a:solidFill>
                  <a:latin typeface="Calibri" charset="0"/>
                  <a:ea typeface="Calibri" charset="0"/>
                  <a:cs typeface="Calibri" charset="0"/>
                </a:rPr>
                <a:t>Training</a:t>
              </a:r>
            </a:p>
          </p:txBody>
        </p:sp>
        <p:sp>
          <p:nvSpPr>
            <p:cNvPr id="42" name="Rectangle 41"/>
            <p:cNvSpPr/>
            <p:nvPr/>
          </p:nvSpPr>
          <p:spPr>
            <a:xfrm>
              <a:off x="2655003" y="1639982"/>
              <a:ext cx="1731603" cy="951030"/>
            </a:xfrm>
            <a:prstGeom prst="rect">
              <a:avLst/>
            </a:prstGeom>
          </p:spPr>
          <p:txBody>
            <a:bodyPr wrap="square">
              <a:spAutoFit/>
            </a:bodyPr>
            <a:lstStyle/>
            <a:p>
              <a:pPr algn="ctr">
                <a:lnSpc>
                  <a:spcPct val="90000"/>
                </a:lnSpc>
                <a:spcAft>
                  <a:spcPts val="300"/>
                </a:spcAft>
              </a:pPr>
              <a:r>
                <a:rPr lang="en-US" sz="1300" b="1" dirty="0">
                  <a:solidFill>
                    <a:schemeClr val="bg1"/>
                  </a:solidFill>
                  <a:latin typeface="Calibri" charset="0"/>
                  <a:ea typeface="Calibri" charset="0"/>
                  <a:cs typeface="Calibri" charset="0"/>
                </a:rPr>
                <a:t>Training and certification programs </a:t>
              </a:r>
              <a:r>
                <a:rPr lang="en-US" sz="1200" dirty="0">
                  <a:solidFill>
                    <a:schemeClr val="bg1"/>
                  </a:solidFill>
                  <a:latin typeface="Calibri" charset="0"/>
                  <a:ea typeface="Calibri" charset="0"/>
                  <a:cs typeface="Calibri" charset="0"/>
                </a:rPr>
                <a:t>to drive adoption, productivity, and skills development</a:t>
              </a:r>
            </a:p>
          </p:txBody>
        </p:sp>
      </p:grpSp>
      <p:grpSp>
        <p:nvGrpSpPr>
          <p:cNvPr id="11" name="Group 10"/>
          <p:cNvGrpSpPr/>
          <p:nvPr/>
        </p:nvGrpSpPr>
        <p:grpSpPr>
          <a:xfrm>
            <a:off x="4703525" y="1322043"/>
            <a:ext cx="1927324" cy="1560335"/>
            <a:chOff x="4703524" y="1284465"/>
            <a:chExt cx="1927324" cy="1560334"/>
          </a:xfrm>
        </p:grpSpPr>
        <p:sp>
          <p:nvSpPr>
            <p:cNvPr id="44" name="Rectangle 43"/>
            <p:cNvSpPr/>
            <p:nvPr/>
          </p:nvSpPr>
          <p:spPr>
            <a:xfrm>
              <a:off x="4703524" y="1284465"/>
              <a:ext cx="1927324" cy="1560334"/>
            </a:xfrm>
            <a:prstGeom prst="rect">
              <a:avLst/>
            </a:prstGeom>
            <a:solidFill>
              <a:schemeClr val="accent2"/>
            </a:solidFill>
            <a:ln>
              <a:noFill/>
            </a:ln>
            <a:effectLst>
              <a:outerShdw blurRad="50800" dist="508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mj-lt"/>
              </a:endParaRPr>
            </a:p>
          </p:txBody>
        </p:sp>
        <p:sp>
          <p:nvSpPr>
            <p:cNvPr id="47" name="Rectangle 46"/>
            <p:cNvSpPr/>
            <p:nvPr/>
          </p:nvSpPr>
          <p:spPr>
            <a:xfrm>
              <a:off x="4858998" y="1291788"/>
              <a:ext cx="1587765" cy="443198"/>
            </a:xfrm>
            <a:prstGeom prst="rect">
              <a:avLst/>
            </a:prstGeom>
          </p:spPr>
          <p:txBody>
            <a:bodyPr wrap="square" lIns="0" tIns="0" rIns="0" bIns="0" anchor="ctr" anchorCtr="0">
              <a:noAutofit/>
            </a:bodyPr>
            <a:lstStyle/>
            <a:p>
              <a:pPr algn="ctr">
                <a:lnSpc>
                  <a:spcPct val="80000"/>
                </a:lnSpc>
              </a:pPr>
              <a:r>
                <a:rPr lang="en-US" sz="1700" b="1" dirty="0">
                  <a:solidFill>
                    <a:schemeClr val="bg1"/>
                  </a:solidFill>
                  <a:latin typeface="Calibri" charset="0"/>
                  <a:ea typeface="Calibri" charset="0"/>
                  <a:cs typeface="Calibri" charset="0"/>
                </a:rPr>
                <a:t>Implementation</a:t>
              </a:r>
            </a:p>
          </p:txBody>
        </p:sp>
        <p:sp>
          <p:nvSpPr>
            <p:cNvPr id="48" name="Rectangle 47"/>
            <p:cNvSpPr/>
            <p:nvPr/>
          </p:nvSpPr>
          <p:spPr>
            <a:xfrm>
              <a:off x="4801384" y="1639982"/>
              <a:ext cx="1731603" cy="1117228"/>
            </a:xfrm>
            <a:prstGeom prst="rect">
              <a:avLst/>
            </a:prstGeom>
          </p:spPr>
          <p:txBody>
            <a:bodyPr wrap="square">
              <a:spAutoFit/>
            </a:bodyPr>
            <a:lstStyle/>
            <a:p>
              <a:pPr algn="ctr">
                <a:lnSpc>
                  <a:spcPct val="90000"/>
                </a:lnSpc>
                <a:spcAft>
                  <a:spcPts val="300"/>
                </a:spcAft>
              </a:pPr>
              <a:r>
                <a:rPr lang="en-US" sz="1300" b="1" dirty="0">
                  <a:solidFill>
                    <a:schemeClr val="bg1"/>
                  </a:solidFill>
                  <a:latin typeface="Calibri" charset="0"/>
                  <a:ea typeface="Calibri" charset="0"/>
                  <a:cs typeface="Calibri" charset="0"/>
                </a:rPr>
                <a:t>Solution implementation </a:t>
              </a:r>
              <a:br>
                <a:rPr lang="en-US" sz="1300" b="1" dirty="0">
                  <a:solidFill>
                    <a:schemeClr val="bg1"/>
                  </a:solidFill>
                  <a:latin typeface="Calibri" charset="0"/>
                  <a:ea typeface="Calibri" charset="0"/>
                  <a:cs typeface="Calibri" charset="0"/>
                </a:rPr>
              </a:br>
              <a:r>
                <a:rPr lang="en-US" sz="1200" dirty="0">
                  <a:solidFill>
                    <a:schemeClr val="bg1"/>
                  </a:solidFill>
                  <a:latin typeface="Calibri" charset="0"/>
                  <a:ea typeface="Calibri" charset="0"/>
                  <a:cs typeface="Calibri" charset="0"/>
                </a:rPr>
                <a:t>to outsource the full or partial launch of your project to a reliable and skilled team</a:t>
              </a:r>
            </a:p>
          </p:txBody>
        </p:sp>
      </p:grpSp>
      <p:grpSp>
        <p:nvGrpSpPr>
          <p:cNvPr id="12" name="Group 11"/>
          <p:cNvGrpSpPr/>
          <p:nvPr/>
        </p:nvGrpSpPr>
        <p:grpSpPr>
          <a:xfrm>
            <a:off x="6849906" y="1322043"/>
            <a:ext cx="1927324" cy="1560335"/>
            <a:chOff x="6849906" y="1284465"/>
            <a:chExt cx="1927324" cy="1560334"/>
          </a:xfrm>
        </p:grpSpPr>
        <p:sp>
          <p:nvSpPr>
            <p:cNvPr id="52" name="Rectangle 51"/>
            <p:cNvSpPr/>
            <p:nvPr/>
          </p:nvSpPr>
          <p:spPr>
            <a:xfrm>
              <a:off x="6849906" y="1284465"/>
              <a:ext cx="1927324" cy="1560334"/>
            </a:xfrm>
            <a:prstGeom prst="rect">
              <a:avLst/>
            </a:prstGeom>
            <a:solidFill>
              <a:schemeClr val="accent5"/>
            </a:solidFill>
            <a:ln>
              <a:noFill/>
            </a:ln>
            <a:effectLst>
              <a:outerShdw blurRad="50800" dist="508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latin typeface="+mj-lt"/>
              </a:endParaRPr>
            </a:p>
          </p:txBody>
        </p:sp>
        <p:sp>
          <p:nvSpPr>
            <p:cNvPr id="57" name="Rectangle 56"/>
            <p:cNvSpPr/>
            <p:nvPr/>
          </p:nvSpPr>
          <p:spPr>
            <a:xfrm>
              <a:off x="6947766" y="1291788"/>
              <a:ext cx="1731603" cy="443198"/>
            </a:xfrm>
            <a:prstGeom prst="rect">
              <a:avLst/>
            </a:prstGeom>
          </p:spPr>
          <p:txBody>
            <a:bodyPr wrap="square" lIns="0" tIns="0" rIns="0" bIns="0" anchor="ctr" anchorCtr="0">
              <a:noAutofit/>
            </a:bodyPr>
            <a:lstStyle/>
            <a:p>
              <a:pPr algn="ctr">
                <a:lnSpc>
                  <a:spcPct val="80000"/>
                </a:lnSpc>
              </a:pPr>
              <a:r>
                <a:rPr lang="en-US" sz="1700" b="1" dirty="0">
                  <a:solidFill>
                    <a:schemeClr val="bg1"/>
                  </a:solidFill>
                  <a:effectLst>
                    <a:outerShdw blurRad="63500" sx="102000" sy="102000" algn="ctr" rotWithShape="0">
                      <a:prstClr val="black">
                        <a:alpha val="16000"/>
                      </a:prstClr>
                    </a:outerShdw>
                  </a:effectLst>
                  <a:latin typeface="Calibri" charset="0"/>
                  <a:ea typeface="Calibri" charset="0"/>
                  <a:cs typeface="Calibri" charset="0"/>
                </a:rPr>
                <a:t>Continued Support</a:t>
              </a:r>
            </a:p>
          </p:txBody>
        </p:sp>
        <p:sp>
          <p:nvSpPr>
            <p:cNvPr id="58" name="Rectangle 57"/>
            <p:cNvSpPr/>
            <p:nvPr/>
          </p:nvSpPr>
          <p:spPr>
            <a:xfrm>
              <a:off x="6947766" y="1639982"/>
              <a:ext cx="1731603" cy="951029"/>
            </a:xfrm>
            <a:prstGeom prst="rect">
              <a:avLst/>
            </a:prstGeom>
          </p:spPr>
          <p:txBody>
            <a:bodyPr wrap="square">
              <a:spAutoFit/>
            </a:bodyPr>
            <a:lstStyle/>
            <a:p>
              <a:pPr algn="ctr">
                <a:lnSpc>
                  <a:spcPct val="90000"/>
                </a:lnSpc>
                <a:spcAft>
                  <a:spcPts val="300"/>
                </a:spcAft>
              </a:pPr>
              <a:r>
                <a:rPr lang="en-US" sz="1300" b="1" dirty="0">
                  <a:solidFill>
                    <a:schemeClr val="bg1"/>
                  </a:solidFill>
                  <a:effectLst>
                    <a:outerShdw blurRad="63500" sx="102000" sy="102000" algn="ctr" rotWithShape="0">
                      <a:prstClr val="black">
                        <a:alpha val="16000"/>
                      </a:prstClr>
                    </a:outerShdw>
                  </a:effectLst>
                  <a:latin typeface="Calibri" charset="0"/>
                  <a:ea typeface="Calibri" charset="0"/>
                  <a:cs typeface="Calibri" charset="0"/>
                </a:rPr>
                <a:t>Readiness assessment and health checks </a:t>
              </a:r>
              <a:br>
                <a:rPr lang="en-US" sz="1300" b="1" dirty="0">
                  <a:solidFill>
                    <a:schemeClr val="bg1"/>
                  </a:solidFill>
                  <a:effectLst>
                    <a:outerShdw blurRad="63500" sx="102000" sy="102000" algn="ctr" rotWithShape="0">
                      <a:prstClr val="black">
                        <a:alpha val="16000"/>
                      </a:prstClr>
                    </a:outerShdw>
                  </a:effectLst>
                  <a:latin typeface="Calibri" charset="0"/>
                  <a:ea typeface="Calibri" charset="0"/>
                  <a:cs typeface="Calibri" charset="0"/>
                </a:rPr>
              </a:br>
              <a:r>
                <a:rPr lang="en-US" sz="1200" dirty="0">
                  <a:solidFill>
                    <a:schemeClr val="bg1"/>
                  </a:solidFill>
                  <a:effectLst>
                    <a:outerShdw blurRad="63500" sx="102000" sy="102000" algn="ctr" rotWithShape="0">
                      <a:prstClr val="black">
                        <a:alpha val="16000"/>
                      </a:prstClr>
                    </a:outerShdw>
                  </a:effectLst>
                  <a:latin typeface="Calibri" charset="0"/>
                  <a:ea typeface="Calibri" charset="0"/>
                  <a:cs typeface="Calibri" charset="0"/>
                </a:rPr>
                <a:t>to review your current strategy and deployment to maximize ROI</a:t>
              </a:r>
            </a:p>
          </p:txBody>
        </p:sp>
      </p:grpSp>
      <p:sp>
        <p:nvSpPr>
          <p:cNvPr id="59" name="TextBox 58"/>
          <p:cNvSpPr txBox="1"/>
          <p:nvPr/>
        </p:nvSpPr>
        <p:spPr>
          <a:xfrm>
            <a:off x="0" y="3011142"/>
            <a:ext cx="9144000" cy="430887"/>
          </a:xfrm>
          <a:prstGeom prst="rect">
            <a:avLst/>
          </a:prstGeom>
          <a:noFill/>
        </p:spPr>
        <p:txBody>
          <a:bodyPr wrap="square" rtlCol="0">
            <a:spAutoFit/>
          </a:bodyPr>
          <a:lstStyle>
            <a:defPPr>
              <a:defRPr lang="en-US"/>
            </a:defPPr>
            <a:lvl1pPr algn="ctr">
              <a:defRPr sz="2200">
                <a:solidFill>
                  <a:prstClr val="black"/>
                </a:solidFill>
                <a:latin typeface="Calibri" charset="0"/>
                <a:ea typeface="Calibri" charset="0"/>
                <a:cs typeface="Calibri" charset="0"/>
              </a:defRPr>
            </a:lvl1pPr>
          </a:lstStyle>
          <a:p>
            <a:r>
              <a:rPr lang="en-US" b="1" dirty="0">
                <a:solidFill>
                  <a:schemeClr val="tx1"/>
                </a:solidFill>
              </a:rPr>
              <a:t>Why trust us?</a:t>
            </a:r>
          </a:p>
        </p:txBody>
      </p:sp>
      <p:sp>
        <p:nvSpPr>
          <p:cNvPr id="13" name="Title 12"/>
          <p:cNvSpPr>
            <a:spLocks noGrp="1"/>
          </p:cNvSpPr>
          <p:nvPr>
            <p:ph type="title"/>
          </p:nvPr>
        </p:nvSpPr>
        <p:spPr>
          <a:xfrm>
            <a:off x="62138" y="46937"/>
            <a:ext cx="8476488" cy="749808"/>
          </a:xfrm>
        </p:spPr>
        <p:txBody>
          <a:bodyPr>
            <a:normAutofit/>
          </a:bodyPr>
          <a:lstStyle/>
          <a:p>
            <a:r>
              <a:rPr lang="en-US" dirty="0"/>
              <a:t>How do our clients achieve success?</a:t>
            </a:r>
          </a:p>
        </p:txBody>
      </p:sp>
      <p:grpSp>
        <p:nvGrpSpPr>
          <p:cNvPr id="16" name="Group 15"/>
          <p:cNvGrpSpPr/>
          <p:nvPr/>
        </p:nvGrpSpPr>
        <p:grpSpPr>
          <a:xfrm>
            <a:off x="3294608" y="3391223"/>
            <a:ext cx="2251539" cy="1544474"/>
            <a:chOff x="3294608" y="3391223"/>
            <a:chExt cx="2251539" cy="1544474"/>
          </a:xfrm>
        </p:grpSpPr>
        <p:sp>
          <p:nvSpPr>
            <p:cNvPr id="60" name="TextBox 59"/>
            <p:cNvSpPr txBox="1"/>
            <p:nvPr/>
          </p:nvSpPr>
          <p:spPr>
            <a:xfrm>
              <a:off x="3813045" y="3408295"/>
              <a:ext cx="1237366" cy="707886"/>
            </a:xfrm>
            <a:prstGeom prst="rect">
              <a:avLst/>
            </a:prstGeom>
            <a:noFill/>
          </p:spPr>
          <p:txBody>
            <a:bodyPr wrap="square" rtlCol="0">
              <a:spAutoFit/>
            </a:bodyPr>
            <a:lstStyle/>
            <a:p>
              <a:r>
                <a:rPr lang="en-US" sz="4000" b="1" dirty="0">
                  <a:latin typeface="Calibri" charset="0"/>
                  <a:ea typeface="Calibri" charset="0"/>
                  <a:cs typeface="Calibri" charset="0"/>
                </a:rPr>
                <a:t>750+</a:t>
              </a:r>
            </a:p>
          </p:txBody>
        </p:sp>
        <p:sp>
          <p:nvSpPr>
            <p:cNvPr id="61" name="TextBox 60"/>
            <p:cNvSpPr txBox="1"/>
            <p:nvPr/>
          </p:nvSpPr>
          <p:spPr>
            <a:xfrm>
              <a:off x="3294608" y="4055456"/>
              <a:ext cx="2251539" cy="880241"/>
            </a:xfrm>
            <a:prstGeom prst="rect">
              <a:avLst/>
            </a:prstGeom>
            <a:noFill/>
          </p:spPr>
          <p:txBody>
            <a:bodyPr wrap="square" rtlCol="0">
              <a:spAutoFit/>
            </a:bodyPr>
            <a:lstStyle/>
            <a:p>
              <a:pPr algn="ctr">
                <a:lnSpc>
                  <a:spcPct val="80000"/>
                </a:lnSpc>
              </a:pPr>
              <a:r>
                <a:rPr lang="en-US" sz="1600" b="1" cap="all" spc="60" dirty="0">
                  <a:latin typeface="Calibri" charset="0"/>
                  <a:ea typeface="Calibri" charset="0"/>
                  <a:cs typeface="Calibri" charset="0"/>
                </a:rPr>
                <a:t>EXPERIENCE</a:t>
              </a:r>
            </a:p>
            <a:p>
              <a:pPr algn="ctr">
                <a:lnSpc>
                  <a:spcPct val="80000"/>
                </a:lnSpc>
              </a:pPr>
              <a:r>
                <a:rPr lang="en-US" sz="1600" dirty="0">
                  <a:latin typeface="Calibri" charset="0"/>
                  <a:ea typeface="Calibri" charset="0"/>
                  <a:cs typeface="Calibri" charset="0"/>
                </a:rPr>
                <a:t>Combined years of integration and development experience</a:t>
              </a:r>
            </a:p>
          </p:txBody>
        </p:sp>
        <p:pic>
          <p:nvPicPr>
            <p:cNvPr id="39" name="Picture 38" descr="icons-white-101.png"/>
            <p:cNvPicPr>
              <a:picLocks noChangeAspect="1"/>
            </p:cNvPicPr>
            <p:nvPr/>
          </p:nvPicPr>
          <p:blipFill>
            <a:blip r:embed="rId3">
              <a:alphaModFix amt="60000"/>
            </a:blip>
            <a:stretch>
              <a:fillRect/>
            </a:stretch>
          </p:blipFill>
          <p:spPr>
            <a:xfrm>
              <a:off x="3435396" y="3391223"/>
              <a:ext cx="868699" cy="694959"/>
            </a:xfrm>
            <a:prstGeom prst="rect">
              <a:avLst/>
            </a:prstGeom>
          </p:spPr>
        </p:pic>
      </p:grpSp>
      <p:grpSp>
        <p:nvGrpSpPr>
          <p:cNvPr id="17" name="Group 16"/>
          <p:cNvGrpSpPr/>
          <p:nvPr/>
        </p:nvGrpSpPr>
        <p:grpSpPr>
          <a:xfrm>
            <a:off x="6150720" y="3408296"/>
            <a:ext cx="2098699" cy="1133448"/>
            <a:chOff x="6150719" y="3408295"/>
            <a:chExt cx="2098699" cy="1133448"/>
          </a:xfrm>
        </p:grpSpPr>
        <p:sp>
          <p:nvSpPr>
            <p:cNvPr id="62" name="TextBox 61"/>
            <p:cNvSpPr txBox="1"/>
            <p:nvPr/>
          </p:nvSpPr>
          <p:spPr>
            <a:xfrm>
              <a:off x="6695133" y="3408295"/>
              <a:ext cx="1554285" cy="707886"/>
            </a:xfrm>
            <a:prstGeom prst="rect">
              <a:avLst/>
            </a:prstGeom>
            <a:noFill/>
          </p:spPr>
          <p:txBody>
            <a:bodyPr wrap="square" rtlCol="0">
              <a:spAutoFit/>
            </a:bodyPr>
            <a:lstStyle/>
            <a:p>
              <a:r>
                <a:rPr lang="en-US" sz="4000" b="1">
                  <a:latin typeface="Calibri" charset="0"/>
                  <a:ea typeface="Calibri" charset="0"/>
                  <a:cs typeface="Calibri" charset="0"/>
                </a:rPr>
                <a:t>1500</a:t>
              </a:r>
              <a:r>
                <a:rPr lang="en-US" sz="4000" b="1" dirty="0">
                  <a:latin typeface="Calibri" charset="0"/>
                  <a:ea typeface="Calibri" charset="0"/>
                  <a:cs typeface="Calibri" charset="0"/>
                </a:rPr>
                <a:t>+</a:t>
              </a:r>
            </a:p>
          </p:txBody>
        </p:sp>
        <p:sp>
          <p:nvSpPr>
            <p:cNvPr id="63" name="TextBox 62"/>
            <p:cNvSpPr txBox="1"/>
            <p:nvPr/>
          </p:nvSpPr>
          <p:spPr>
            <a:xfrm>
              <a:off x="6159794" y="4055456"/>
              <a:ext cx="1823056" cy="486287"/>
            </a:xfrm>
            <a:prstGeom prst="rect">
              <a:avLst/>
            </a:prstGeom>
            <a:noFill/>
          </p:spPr>
          <p:txBody>
            <a:bodyPr wrap="square" rtlCol="0">
              <a:spAutoFit/>
            </a:bodyPr>
            <a:lstStyle/>
            <a:p>
              <a:pPr algn="ctr">
                <a:lnSpc>
                  <a:spcPct val="80000"/>
                </a:lnSpc>
              </a:pPr>
              <a:r>
                <a:rPr lang="en-US" sz="1600" b="1" cap="all" spc="60" dirty="0">
                  <a:latin typeface="Calibri" charset="0"/>
                  <a:ea typeface="Calibri" charset="0"/>
                  <a:cs typeface="Calibri" charset="0"/>
                </a:rPr>
                <a:t>PROVEN SUCCESS</a:t>
              </a:r>
            </a:p>
            <a:p>
              <a:pPr algn="ctr">
                <a:lnSpc>
                  <a:spcPct val="80000"/>
                </a:lnSpc>
              </a:pPr>
              <a:r>
                <a:rPr lang="en-US" sz="1600" dirty="0">
                  <a:latin typeface="Calibri" charset="0"/>
                  <a:ea typeface="Calibri" charset="0"/>
                  <a:cs typeface="Calibri" charset="0"/>
                </a:rPr>
                <a:t>Customers</a:t>
              </a:r>
            </a:p>
          </p:txBody>
        </p:sp>
        <p:pic>
          <p:nvPicPr>
            <p:cNvPr id="40" name="Picture 39"/>
            <p:cNvPicPr>
              <a:picLocks noChangeAspect="1"/>
            </p:cNvPicPr>
            <p:nvPr/>
          </p:nvPicPr>
          <p:blipFill>
            <a:blip r:embed="rId4" cstate="print">
              <a:alphaModFix amt="60000"/>
              <a:extLst>
                <a:ext uri="{28A0092B-C50C-407E-A947-70E740481C1C}">
                  <a14:useLocalDpi xmlns:a14="http://schemas.microsoft.com/office/drawing/2010/main" val="0"/>
                </a:ext>
              </a:extLst>
            </a:blip>
            <a:stretch>
              <a:fillRect/>
            </a:stretch>
          </p:blipFill>
          <p:spPr>
            <a:xfrm>
              <a:off x="6150719" y="3495805"/>
              <a:ext cx="530791" cy="445125"/>
            </a:xfrm>
            <a:prstGeom prst="rect">
              <a:avLst/>
            </a:prstGeom>
          </p:spPr>
        </p:pic>
      </p:grpSp>
      <p:grpSp>
        <p:nvGrpSpPr>
          <p:cNvPr id="15" name="Group 14"/>
          <p:cNvGrpSpPr/>
          <p:nvPr/>
        </p:nvGrpSpPr>
        <p:grpSpPr>
          <a:xfrm>
            <a:off x="833241" y="3408295"/>
            <a:ext cx="1892435" cy="1475842"/>
            <a:chOff x="833240" y="3408295"/>
            <a:chExt cx="1892435" cy="1475842"/>
          </a:xfrm>
        </p:grpSpPr>
        <p:sp>
          <p:nvSpPr>
            <p:cNvPr id="35" name="TextBox 34"/>
            <p:cNvSpPr txBox="1"/>
            <p:nvPr/>
          </p:nvSpPr>
          <p:spPr>
            <a:xfrm>
              <a:off x="1435889" y="3408295"/>
              <a:ext cx="1237366" cy="707886"/>
            </a:xfrm>
            <a:prstGeom prst="rect">
              <a:avLst/>
            </a:prstGeom>
            <a:noFill/>
          </p:spPr>
          <p:txBody>
            <a:bodyPr wrap="square" rtlCol="0">
              <a:spAutoFit/>
            </a:bodyPr>
            <a:lstStyle/>
            <a:p>
              <a:r>
                <a:rPr lang="en-US" sz="4000" b="1" dirty="0">
                  <a:latin typeface="Calibri" charset="0"/>
                  <a:ea typeface="Calibri" charset="0"/>
                  <a:cs typeface="Calibri" charset="0"/>
                </a:rPr>
                <a:t>150+</a:t>
              </a:r>
            </a:p>
          </p:txBody>
        </p:sp>
        <p:sp>
          <p:nvSpPr>
            <p:cNvPr id="37" name="TextBox 36"/>
            <p:cNvSpPr txBox="1"/>
            <p:nvPr/>
          </p:nvSpPr>
          <p:spPr>
            <a:xfrm>
              <a:off x="833240" y="4003896"/>
              <a:ext cx="1892435" cy="880241"/>
            </a:xfrm>
            <a:prstGeom prst="rect">
              <a:avLst/>
            </a:prstGeom>
            <a:noFill/>
          </p:spPr>
          <p:txBody>
            <a:bodyPr wrap="square" rtlCol="0">
              <a:spAutoFit/>
            </a:bodyPr>
            <a:lstStyle/>
            <a:p>
              <a:pPr algn="ctr">
                <a:lnSpc>
                  <a:spcPct val="80000"/>
                </a:lnSpc>
              </a:pPr>
              <a:r>
                <a:rPr lang="en-US" sz="1600" b="1" cap="all" spc="60" dirty="0">
                  <a:latin typeface="Calibri" charset="0"/>
                  <a:ea typeface="Calibri" charset="0"/>
                  <a:cs typeface="Calibri" charset="0"/>
                </a:rPr>
                <a:t>People</a:t>
              </a:r>
            </a:p>
            <a:p>
              <a:pPr algn="ctr">
                <a:lnSpc>
                  <a:spcPct val="80000"/>
                </a:lnSpc>
              </a:pPr>
              <a:r>
                <a:rPr lang="en-US" sz="1600" dirty="0">
                  <a:latin typeface="Calibri" charset="0"/>
                  <a:ea typeface="Calibri" charset="0"/>
                  <a:cs typeface="Calibri" charset="0"/>
                </a:rPr>
                <a:t>Trained and certified consultants and instructors</a:t>
              </a:r>
            </a:p>
          </p:txBody>
        </p:sp>
        <p:pic>
          <p:nvPicPr>
            <p:cNvPr id="43" name="Picture 42"/>
            <p:cNvPicPr>
              <a:picLocks noChangeAspect="1"/>
            </p:cNvPicPr>
            <p:nvPr/>
          </p:nvPicPr>
          <p:blipFill>
            <a:blip r:embed="rId5" cstate="print">
              <a:alphaModFix amt="60000"/>
              <a:extLst>
                <a:ext uri="{28A0092B-C50C-407E-A947-70E740481C1C}">
                  <a14:useLocalDpi xmlns:a14="http://schemas.microsoft.com/office/drawing/2010/main" val="0"/>
                </a:ext>
              </a:extLst>
            </a:blip>
            <a:stretch>
              <a:fillRect/>
            </a:stretch>
          </p:blipFill>
          <p:spPr>
            <a:xfrm>
              <a:off x="1113034" y="3545338"/>
              <a:ext cx="270435" cy="411531"/>
            </a:xfrm>
            <a:prstGeom prst="rect">
              <a:avLst/>
            </a:prstGeom>
          </p:spPr>
        </p:pic>
      </p:grpSp>
    </p:spTree>
    <p:extLst>
      <p:ext uri="{BB962C8B-B14F-4D97-AF65-F5344CB8AC3E}">
        <p14:creationId xmlns:p14="http://schemas.microsoft.com/office/powerpoint/2010/main" val="84708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p:txBody>
          <a:bodyPr/>
          <a:lstStyle/>
          <a:p>
            <a:r>
              <a:rPr lang="en-US"/>
              <a:t>Questions </a:t>
            </a:r>
            <a:br>
              <a:rPr lang="en-US"/>
            </a:br>
            <a:r>
              <a:rPr lang="en-US"/>
              <a:t>and Discussion</a:t>
            </a:r>
            <a:endParaRPr lang="en-US" dirty="0"/>
          </a:p>
        </p:txBody>
      </p:sp>
    </p:spTree>
    <p:extLst>
      <p:ext uri="{BB962C8B-B14F-4D97-AF65-F5344CB8AC3E}">
        <p14:creationId xmlns:p14="http://schemas.microsoft.com/office/powerpoint/2010/main" val="354084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lstStyle/>
          <a:p>
            <a:r>
              <a:rPr lang="en-US"/>
              <a:t>Thank You</a:t>
            </a:r>
            <a:endParaRPr lang="en-US" dirty="0"/>
          </a:p>
        </p:txBody>
      </p:sp>
    </p:spTree>
    <p:extLst>
      <p:ext uri="{BB962C8B-B14F-4D97-AF65-F5344CB8AC3E}">
        <p14:creationId xmlns:p14="http://schemas.microsoft.com/office/powerpoint/2010/main" val="401645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D7B1-0713-42C3-942D-3504760865F1}"/>
              </a:ext>
            </a:extLst>
          </p:cNvPr>
          <p:cNvSpPr>
            <a:spLocks noGrp="1"/>
          </p:cNvSpPr>
          <p:nvPr>
            <p:ph type="title"/>
          </p:nvPr>
        </p:nvSpPr>
        <p:spPr/>
        <p:txBody>
          <a:bodyPr/>
          <a:lstStyle/>
          <a:p>
            <a:r>
              <a:rPr lang="en-US">
                <a:cs typeface="Arial"/>
              </a:rPr>
              <a:t>Agenda</a:t>
            </a:r>
            <a:endParaRPr lang="en-US"/>
          </a:p>
        </p:txBody>
      </p:sp>
      <p:sp>
        <p:nvSpPr>
          <p:cNvPr id="3" name="Text Placeholder 2">
            <a:extLst>
              <a:ext uri="{FF2B5EF4-FFF2-40B4-BE49-F238E27FC236}">
                <a16:creationId xmlns:a16="http://schemas.microsoft.com/office/drawing/2014/main" id="{601F28DB-4D8C-4F48-82DB-7D60582B602A}"/>
              </a:ext>
            </a:extLst>
          </p:cNvPr>
          <p:cNvSpPr>
            <a:spLocks noGrp="1"/>
          </p:cNvSpPr>
          <p:nvPr>
            <p:ph type="body" idx="1"/>
          </p:nvPr>
        </p:nvSpPr>
        <p:spPr>
          <a:xfrm>
            <a:off x="245532" y="1366242"/>
            <a:ext cx="8543983" cy="2773836"/>
          </a:xfrm>
        </p:spPr>
        <p:txBody>
          <a:bodyPr vert="horz" wrap="square" lIns="34290" tIns="17145" rIns="34290" bIns="17145" rtlCol="0" anchor="t">
            <a:spAutoFit/>
          </a:bodyPr>
          <a:lstStyle/>
          <a:p>
            <a:pPr marL="193675" indent="-193675"/>
            <a:r>
              <a:rPr lang="en-US" sz="3200">
                <a:cs typeface="Arial"/>
              </a:rPr>
              <a:t>About Hitachi Vantara</a:t>
            </a:r>
          </a:p>
          <a:p>
            <a:pPr marL="193675" indent="-193675"/>
            <a:r>
              <a:rPr lang="en-US" sz="3200">
                <a:cs typeface="Arial"/>
              </a:rPr>
              <a:t>Data-driven outcomes</a:t>
            </a:r>
          </a:p>
          <a:p>
            <a:pPr marL="193675" indent="-193675"/>
            <a:r>
              <a:rPr lang="en-US" sz="3200">
                <a:cs typeface="Arial"/>
              </a:rPr>
              <a:t>Financial services use case</a:t>
            </a:r>
          </a:p>
          <a:p>
            <a:pPr marL="193675" indent="-193675"/>
            <a:r>
              <a:rPr lang="en-US" sz="3200">
                <a:cs typeface="Arial"/>
              </a:rPr>
              <a:t>Demonstration and presentation on Pentaho </a:t>
            </a:r>
          </a:p>
        </p:txBody>
      </p:sp>
    </p:spTree>
    <p:extLst>
      <p:ext uri="{BB962C8B-B14F-4D97-AF65-F5344CB8AC3E}">
        <p14:creationId xmlns:p14="http://schemas.microsoft.com/office/powerpoint/2010/main" val="307586042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nvPr>
        </p:nvGraphicFramePr>
        <p:xfrm>
          <a:off x="0" y="4"/>
          <a:ext cx="158750" cy="119063"/>
        </p:xfrm>
        <a:graphic>
          <a:graphicData uri="http://schemas.openxmlformats.org/presentationml/2006/ole">
            <mc:AlternateContent xmlns:mc="http://schemas.openxmlformats.org/markup-compatibility/2006">
              <mc:Choice xmlns:v="urn:schemas-microsoft-com:vml" Requires="v">
                <p:oleObj spid="_x0000_s1026" name="think-cell Slide" r:id="rId6" imgW="381" imgH="381" progId="TCLayout.ActiveDocument.1">
                  <p:embed/>
                </p:oleObj>
              </mc:Choice>
              <mc:Fallback>
                <p:oleObj name="think-cell Slide" r:id="rId6" imgW="381" imgH="381" progId="TCLayout.ActiveDocument.1">
                  <p:embed/>
                  <p:pic>
                    <p:nvPicPr>
                      <p:cNvPr id="18" name="Object 1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
                        <a:ext cx="158750" cy="1190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custDataLst>
              <p:tags r:id="rId3"/>
            </p:custDataLst>
            <p:extLst/>
          </p:nvPr>
        </p:nvGraphicFramePr>
        <p:xfrm>
          <a:off x="381000" y="1018533"/>
          <a:ext cx="8108244" cy="3749041"/>
        </p:xfrm>
        <a:graphic>
          <a:graphicData uri="http://schemas.openxmlformats.org/drawingml/2006/table">
            <a:tbl>
              <a:tblPr firstRow="1" firstCol="1" bandRow="1">
                <a:tableStyleId>{18603FDC-E32A-4AB5-989C-0864C3EAD2B8}</a:tableStyleId>
              </a:tblPr>
              <a:tblGrid>
                <a:gridCol w="2485498">
                  <a:extLst>
                    <a:ext uri="{9D8B030D-6E8A-4147-A177-3AD203B41FA5}">
                      <a16:colId xmlns:a16="http://schemas.microsoft.com/office/drawing/2014/main" val="20000"/>
                    </a:ext>
                  </a:extLst>
                </a:gridCol>
                <a:gridCol w="5622746">
                  <a:extLst>
                    <a:ext uri="{9D8B030D-6E8A-4147-A177-3AD203B41FA5}">
                      <a16:colId xmlns:a16="http://schemas.microsoft.com/office/drawing/2014/main" val="20001"/>
                    </a:ext>
                  </a:extLst>
                </a:gridCol>
              </a:tblGrid>
              <a:tr h="401887">
                <a:tc>
                  <a:txBody>
                    <a:bodyPr/>
                    <a:lstStyle/>
                    <a:p>
                      <a:pPr algn="l" rtl="0" fontAlgn="ctr"/>
                      <a:r>
                        <a:rPr lang="en-US" sz="1200" b="1" i="0" u="none" strike="noStrike" dirty="0">
                          <a:solidFill>
                            <a:srgbClr val="FFFFFF"/>
                          </a:solidFill>
                          <a:effectLst/>
                          <a:latin typeface="Calibri" panose="020F0502020204030204" pitchFamily="34" charset="0"/>
                        </a:rPr>
                        <a:t>Solution</a:t>
                      </a:r>
                    </a:p>
                  </a:txBody>
                  <a:tcPr marL="6350" marR="6350" marT="6350" marB="0" anchor="ctr">
                    <a:lnL w="9525" cap="flat" cmpd="sng" algn="ctr">
                      <a:noFill/>
                      <a:prstDash val="solid"/>
                    </a:lnL>
                    <a:lnT w="9525" cap="flat" cmpd="sng" algn="ctr">
                      <a:noFill/>
                      <a:prstDash val="solid"/>
                    </a:lnT>
                    <a:solidFill>
                      <a:schemeClr val="accent2"/>
                    </a:solidFill>
                  </a:tcPr>
                </a:tc>
                <a:tc>
                  <a:txBody>
                    <a:bodyPr/>
                    <a:lstStyle/>
                    <a:p>
                      <a:pPr algn="l" rtl="0" fontAlgn="ctr"/>
                      <a:r>
                        <a:rPr lang="en-US" sz="1200" b="1" i="0" u="none" strike="noStrike" dirty="0">
                          <a:solidFill>
                            <a:srgbClr val="FFFFFF"/>
                          </a:solidFill>
                          <a:effectLst/>
                          <a:latin typeface="Calibri" panose="020F0502020204030204" pitchFamily="34" charset="0"/>
                        </a:rPr>
                        <a:t>Value</a:t>
                      </a:r>
                    </a:p>
                  </a:txBody>
                  <a:tcPr marL="6350" marR="6350" marT="6350" marB="0" anchor="ctr">
                    <a:lnR w="12700" cap="flat" cmpd="sng" algn="ctr">
                      <a:solidFill>
                        <a:schemeClr val="bg1"/>
                      </a:solidFill>
                      <a:prstDash val="solid"/>
                      <a:round/>
                      <a:headEnd type="none" w="med" len="med"/>
                      <a:tailEnd type="none" w="med" len="med"/>
                    </a:lnR>
                    <a:lnT w="9525" cap="flat" cmpd="sng" algn="ctr">
                      <a:noFill/>
                      <a:prstDash val="solid"/>
                    </a:lnT>
                    <a:solidFill>
                      <a:schemeClr val="accent2"/>
                    </a:solidFill>
                  </a:tcPr>
                </a:tc>
                <a:extLst>
                  <a:ext uri="{0D108BD9-81ED-4DB2-BD59-A6C34878D82A}">
                    <a16:rowId xmlns:a16="http://schemas.microsoft.com/office/drawing/2014/main" val="10000"/>
                  </a:ext>
                </a:extLst>
              </a:tr>
              <a:tr h="401887">
                <a:tc>
                  <a:txBody>
                    <a:bodyPr/>
                    <a:lstStyle/>
                    <a:p>
                      <a:pPr algn="l" rtl="0" fontAlgn="ctr"/>
                      <a:r>
                        <a:rPr lang="en-US" sz="1200" b="0" i="0" u="none" strike="noStrike">
                          <a:solidFill>
                            <a:srgbClr val="000000"/>
                          </a:solidFill>
                          <a:effectLst/>
                          <a:latin typeface="Calibri" panose="020F0502020204030204" pitchFamily="34" charset="0"/>
                        </a:rPr>
                        <a:t>Hardware/storage</a:t>
                      </a:r>
                    </a:p>
                  </a:txBody>
                  <a:tcPr marL="6350" marR="6350" marT="6350" marB="0" anchor="ctr">
                    <a:lnL w="9525" cap="flat" cmpd="sng" algn="ctr">
                      <a:noFill/>
                      <a:prstDash val="solid"/>
                    </a:lnL>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l" rtl="0" fontAlgn="ctr"/>
                      <a:r>
                        <a:rPr lang="en-US" sz="1200" b="0" i="0" u="none" strike="noStrike">
                          <a:solidFill>
                            <a:srgbClr val="000000"/>
                          </a:solidFill>
                          <a:effectLst/>
                          <a:latin typeface="Calibri" panose="020F0502020204030204" pitchFamily="34" charset="0"/>
                        </a:rPr>
                        <a:t>Best-in-class storage</a:t>
                      </a:r>
                    </a:p>
                  </a:txBody>
                  <a:tcPr marL="6350" marR="6350" marT="635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401887">
                <a:tc>
                  <a:txBody>
                    <a:bodyPr/>
                    <a:lstStyle/>
                    <a:p>
                      <a:pPr algn="l" rtl="0" fontAlgn="ctr"/>
                      <a:r>
                        <a:rPr lang="en-US" sz="1200" b="0" i="0" u="none" strike="noStrike">
                          <a:solidFill>
                            <a:srgbClr val="000000"/>
                          </a:solidFill>
                          <a:effectLst/>
                          <a:latin typeface="Calibri" panose="020F0502020204030204" pitchFamily="34" charset="0"/>
                        </a:rPr>
                        <a:t>HCI/HCP</a:t>
                      </a:r>
                    </a:p>
                  </a:txBody>
                  <a:tcPr marL="6350" marR="6350" marT="6350" marB="0" anchor="ctr">
                    <a:lnL w="9525" cap="flat" cmpd="sng" algn="ctr">
                      <a:noFill/>
                      <a:prstDash val="soli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l" rtl="0" fontAlgn="ctr"/>
                      <a:r>
                        <a:rPr lang="en-US" sz="1200" b="0" i="0" u="none" strike="noStrike" dirty="0">
                          <a:solidFill>
                            <a:srgbClr val="000000"/>
                          </a:solidFill>
                          <a:effectLst/>
                          <a:latin typeface="Calibri" panose="020F0502020204030204" pitchFamily="34" charset="0"/>
                        </a:rPr>
                        <a:t>Content platform and management for search, indexing and sharing</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401887">
                <a:tc>
                  <a:txBody>
                    <a:bodyPr/>
                    <a:lstStyle/>
                    <a:p>
                      <a:pPr algn="l" rtl="0" fontAlgn="ctr"/>
                      <a:r>
                        <a:rPr lang="en-US" sz="1200" b="0" i="0" u="none" strike="noStrike">
                          <a:solidFill>
                            <a:srgbClr val="000000"/>
                          </a:solidFill>
                          <a:effectLst/>
                          <a:latin typeface="Calibri" panose="020F0502020204030204" pitchFamily="34" charset="0"/>
                        </a:rPr>
                        <a:t>REAN Cloud</a:t>
                      </a:r>
                    </a:p>
                  </a:txBody>
                  <a:tcPr marL="6350" marR="6350" marT="6350" marB="0" anchor="ctr">
                    <a:lnL w="9525" cap="flat" cmpd="sng" algn="ctr">
                      <a:noFill/>
                      <a:prstDash val="soli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l" rtl="0" fontAlgn="ctr"/>
                      <a:r>
                        <a:rPr lang="en-US" sz="1200" b="0" i="0" u="none" strike="noStrike" dirty="0">
                          <a:solidFill>
                            <a:srgbClr val="000000"/>
                          </a:solidFill>
                          <a:effectLst/>
                          <a:latin typeface="Calibri" panose="020F0502020204030204" pitchFamily="34" charset="0"/>
                        </a:rPr>
                        <a:t>Move entire workload to a public cloud solution seamlessly</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533945">
                <a:tc>
                  <a:txBody>
                    <a:bodyPr/>
                    <a:lstStyle/>
                    <a:p>
                      <a:pPr algn="l" rtl="0" fontAlgn="ctr"/>
                      <a:r>
                        <a:rPr lang="en-US" sz="1200" b="0" i="0" u="none" strike="noStrike">
                          <a:solidFill>
                            <a:srgbClr val="000000"/>
                          </a:solidFill>
                          <a:effectLst/>
                          <a:latin typeface="Calibri" panose="020F0502020204030204" pitchFamily="34" charset="0"/>
                        </a:rPr>
                        <a:t>IoT/sensor technology</a:t>
                      </a:r>
                    </a:p>
                  </a:txBody>
                  <a:tcPr marL="6350" marR="6350" marT="6350" marB="0" anchor="ctr">
                    <a:lnL w="9525" cap="flat" cmpd="sng" algn="ctr">
                      <a:noFill/>
                      <a:prstDash val="soli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l" rtl="0" fontAlgn="ctr"/>
                      <a:r>
                        <a:rPr lang="en-US" sz="1200" b="0" i="0" u="none" strike="noStrike">
                          <a:solidFill>
                            <a:srgbClr val="000000"/>
                          </a:solidFill>
                          <a:effectLst/>
                          <a:latin typeface="Calibri" panose="020F0502020204030204" pitchFamily="34" charset="0"/>
                        </a:rPr>
                        <a:t>Customer cannot easily manage particular data, e.g., video, and/or wants a “Smart” solution</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58700066"/>
                  </a:ext>
                </a:extLst>
              </a:tr>
              <a:tr h="401887">
                <a:tc>
                  <a:txBody>
                    <a:bodyPr/>
                    <a:lstStyle/>
                    <a:p>
                      <a:pPr algn="l" rtl="0" fontAlgn="ctr"/>
                      <a:r>
                        <a:rPr lang="en-US" sz="1200" b="0" i="0" u="none" strike="noStrike" dirty="0">
                          <a:solidFill>
                            <a:srgbClr val="000000"/>
                          </a:solidFill>
                          <a:effectLst/>
                          <a:latin typeface="Calibri" panose="020F0502020204030204" pitchFamily="34" charset="0"/>
                        </a:rPr>
                        <a:t>GDPR/</a:t>
                      </a:r>
                      <a:r>
                        <a:rPr lang="en-US" sz="1200" b="0" i="0" u="none" strike="noStrike" dirty="0" err="1">
                          <a:solidFill>
                            <a:srgbClr val="000000"/>
                          </a:solidFill>
                          <a:effectLst/>
                          <a:latin typeface="Calibri" panose="020F0502020204030204" pitchFamily="34" charset="0"/>
                        </a:rPr>
                        <a:t>Anonos</a:t>
                      </a:r>
                      <a:endParaRPr lang="en-US" sz="1200" b="0" i="0" u="none" strike="noStrike" dirty="0">
                        <a:solidFill>
                          <a:srgbClr val="000000"/>
                        </a:solidFill>
                        <a:effectLst/>
                        <a:latin typeface="Calibri" panose="020F0502020204030204" pitchFamily="34" charset="0"/>
                      </a:endParaRPr>
                    </a:p>
                    <a:p>
                      <a:pPr algn="l" rtl="0" fontAlgn="ctr"/>
                      <a:r>
                        <a:rPr lang="en-US" sz="1200" b="0" i="0" u="none" strike="noStrike" dirty="0">
                          <a:solidFill>
                            <a:srgbClr val="000000"/>
                          </a:solidFill>
                          <a:effectLst/>
                          <a:latin typeface="Calibri" panose="020F0502020204030204" pitchFamily="34" charset="0"/>
                        </a:rPr>
                        <a:t>Compliance</a:t>
                      </a:r>
                    </a:p>
                  </a:txBody>
                  <a:tcPr marL="6350" marR="6350" marT="6350" marB="0" anchor="ctr">
                    <a:lnL w="9525" cap="flat" cmpd="sng" algn="ctr">
                      <a:noFill/>
                      <a:prstDash val="soli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l" rtl="0" fontAlgn="ctr"/>
                      <a:r>
                        <a:rPr lang="en-US" sz="1200" b="0" i="0" u="none" strike="noStrike" dirty="0">
                          <a:solidFill>
                            <a:srgbClr val="000000"/>
                          </a:solidFill>
                          <a:effectLst/>
                          <a:latin typeface="Calibri" panose="020F0502020204030204" pitchFamily="34" charset="0"/>
                        </a:rPr>
                        <a:t>Save and monetize GDPR data for competitive advantage</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943318982"/>
                  </a:ext>
                </a:extLst>
              </a:tr>
              <a:tr h="401887">
                <a:tc>
                  <a:txBody>
                    <a:bodyPr/>
                    <a:lstStyle/>
                    <a:p>
                      <a:pPr algn="l" rtl="0" fontAlgn="ctr"/>
                      <a:r>
                        <a:rPr lang="en-US" sz="1200" b="0" i="0" u="none" strike="noStrike">
                          <a:solidFill>
                            <a:srgbClr val="000000"/>
                          </a:solidFill>
                          <a:effectLst/>
                          <a:latin typeface="Calibri" panose="020F0502020204030204" pitchFamily="34" charset="0"/>
                        </a:rPr>
                        <a:t>Drift</a:t>
                      </a:r>
                    </a:p>
                  </a:txBody>
                  <a:tcPr marL="6350" marR="6350" marT="6350" marB="0" anchor="ctr">
                    <a:lnL w="9525" cap="flat" cmpd="sng" algn="ctr">
                      <a:noFill/>
                      <a:prstDash val="soli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l" fontAlgn="t"/>
                      <a:r>
                        <a:rPr lang="en-US" sz="1200" b="0" i="0" u="none" strike="noStrike" dirty="0">
                          <a:solidFill>
                            <a:srgbClr val="000000"/>
                          </a:solidFill>
                          <a:effectLst/>
                          <a:latin typeface="Calibri" panose="020F0502020204030204" pitchFamily="34" charset="0"/>
                        </a:rPr>
                        <a:t> Manage infrastructure performance and reliability via a single console</a:t>
                      </a:r>
                    </a:p>
                  </a:txBody>
                  <a:tcPr marL="6350" marR="6350" marT="635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9995689"/>
                  </a:ext>
                </a:extLst>
              </a:tr>
              <a:tr h="401887">
                <a:tc>
                  <a:txBody>
                    <a:bodyPr/>
                    <a:lstStyle/>
                    <a:p>
                      <a:pPr algn="l" rtl="0" fontAlgn="ctr"/>
                      <a:r>
                        <a:rPr lang="en-US" sz="1200" b="0" i="0" u="none" strike="noStrike" dirty="0">
                          <a:solidFill>
                            <a:srgbClr val="000000"/>
                          </a:solidFill>
                          <a:effectLst/>
                          <a:latin typeface="Calibri" panose="020F0502020204030204" pitchFamily="34" charset="0"/>
                        </a:rPr>
                        <a:t>Mainframe Offload</a:t>
                      </a:r>
                    </a:p>
                  </a:txBody>
                  <a:tcPr marL="6350" marR="6350" marT="6350" marB="0" anchor="ctr">
                    <a:lnL w="9525" cap="flat" cmpd="sng" algn="ctr">
                      <a:noFill/>
                      <a:prstDash val="soli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l" rtl="0" fontAlgn="ctr"/>
                      <a:r>
                        <a:rPr lang="en-US" sz="1200" b="0" i="0" u="none" strike="noStrike" dirty="0">
                          <a:solidFill>
                            <a:srgbClr val="000000"/>
                          </a:solidFill>
                          <a:effectLst/>
                          <a:latin typeface="Calibri" panose="020F0502020204030204" pitchFamily="34" charset="0"/>
                        </a:rPr>
                        <a:t>Can significantly reduce cost of mainframe storage and increase efficiency</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2518763229"/>
                  </a:ext>
                </a:extLst>
              </a:tr>
              <a:tr h="401887">
                <a:tc>
                  <a:txBody>
                    <a:bodyPr/>
                    <a:lstStyle/>
                    <a:p>
                      <a:pPr algn="l" rtl="0" fontAlgn="ctr"/>
                      <a:r>
                        <a:rPr lang="en-US" sz="1200" b="0" i="0" u="none" strike="noStrike">
                          <a:solidFill>
                            <a:srgbClr val="000000"/>
                          </a:solidFill>
                          <a:effectLst/>
                          <a:latin typeface="Calibri" panose="020F0502020204030204" pitchFamily="34" charset="0"/>
                        </a:rPr>
                        <a:t>Pentaho Platform</a:t>
                      </a:r>
                    </a:p>
                  </a:txBody>
                  <a:tcPr marL="6350" marR="6350" marT="6350" marB="0" anchor="ctr">
                    <a:lnL w="9525" cap="flat" cmpd="sng" algn="ctr">
                      <a:noFill/>
                      <a:prstDash val="soli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l" rtl="0" fontAlgn="ctr"/>
                      <a:r>
                        <a:rPr lang="en-US" sz="1200" b="0" i="0" u="none" strike="noStrike" dirty="0">
                          <a:solidFill>
                            <a:srgbClr val="000000"/>
                          </a:solidFill>
                          <a:effectLst/>
                          <a:latin typeface="Calibri" panose="020F0502020204030204" pitchFamily="34" charset="0"/>
                        </a:rPr>
                        <a:t>Efficient and effective management of data, especially “big data”</a:t>
                      </a:r>
                    </a:p>
                  </a:txBody>
                  <a:tcPr marL="6350" marR="6350" marT="635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28588398"/>
                  </a:ext>
                </a:extLst>
              </a:tr>
            </a:tbl>
          </a:graphicData>
        </a:graphic>
      </p:graphicFrame>
      <p:sp>
        <p:nvSpPr>
          <p:cNvPr id="20" name="TextBox 19"/>
          <p:cNvSpPr txBox="1"/>
          <p:nvPr/>
        </p:nvSpPr>
        <p:spPr>
          <a:xfrm>
            <a:off x="3883379" y="4681199"/>
            <a:ext cx="184666"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About Hitachi Vantara “Beyond ETL”</a:t>
            </a:r>
          </a:p>
        </p:txBody>
      </p:sp>
    </p:spTree>
    <p:extLst>
      <p:ext uri="{BB962C8B-B14F-4D97-AF65-F5344CB8AC3E}">
        <p14:creationId xmlns:p14="http://schemas.microsoft.com/office/powerpoint/2010/main" val="161113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NGs_Gallivan_v8-PRINT.032.png"/>
          <p:cNvPicPr/>
          <p:nvPr/>
        </p:nvPicPr>
        <p:blipFill>
          <a:blip r:embed="rId3">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01208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264160" y="53113"/>
            <a:ext cx="6604803" cy="732441"/>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endParaRPr kumimoji="0" lang="en-US" sz="2400" b="1" i="0" u="none" strike="noStrike" kern="1200" cap="none" spc="0" normalizeH="0" baseline="0" noProof="0">
              <a:ln>
                <a:noFill/>
              </a:ln>
              <a:solidFill>
                <a:schemeClr val="tx1"/>
              </a:solidFill>
              <a:effectLst/>
              <a:uLnTx/>
              <a:uFillTx/>
              <a:latin typeface="+mj-lt"/>
              <a:ea typeface="+mj-ea"/>
              <a:cs typeface="+mj-cs"/>
            </a:endParaRPr>
          </a:p>
        </p:txBody>
      </p:sp>
      <p:graphicFrame>
        <p:nvGraphicFramePr>
          <p:cNvPr id="2" name="Diagram 1"/>
          <p:cNvGraphicFramePr/>
          <p:nvPr>
            <p:extLst>
              <p:ext uri="{D42A27DB-BD31-4B8C-83A1-F6EECF244321}">
                <p14:modId xmlns:p14="http://schemas.microsoft.com/office/powerpoint/2010/main" val="858941301"/>
              </p:ext>
            </p:extLst>
          </p:nvPr>
        </p:nvGraphicFramePr>
        <p:xfrm>
          <a:off x="1313688" y="891762"/>
          <a:ext cx="6403848" cy="4128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131298" y="53112"/>
            <a:ext cx="6590770" cy="732441"/>
          </a:xfrm>
        </p:spPr>
        <p:txBody>
          <a:bodyPr/>
          <a:lstStyle/>
          <a:p>
            <a:r>
              <a:rPr lang="en-US"/>
              <a:t>ROI-Driven Use Cases</a:t>
            </a:r>
          </a:p>
        </p:txBody>
      </p:sp>
      <p:pic>
        <p:nvPicPr>
          <p:cNvPr id="10" name="Picture 9"/>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6833" y="1457067"/>
            <a:ext cx="1693709" cy="833176"/>
          </a:xfrm>
          <a:prstGeom prst="rect">
            <a:avLst/>
          </a:prstGeom>
          <a:noFill/>
          <a:ln>
            <a:noFill/>
          </a:ln>
        </p:spPr>
      </p:pic>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6868963" y="3402934"/>
            <a:ext cx="1814810" cy="894052"/>
          </a:xfrm>
          <a:prstGeom prst="rect">
            <a:avLst/>
          </a:prstGeom>
        </p:spPr>
      </p:pic>
      <p:pic>
        <p:nvPicPr>
          <p:cNvPr id="8" name="Picture 7"/>
          <p:cNvPicPr>
            <a:picLocks noChangeAspect="1"/>
          </p:cNvPicPr>
          <p:nvPr/>
        </p:nvPicPr>
        <p:blipFill>
          <a:blip r:embed="rId10"/>
          <a:stretch>
            <a:fillRect/>
          </a:stretch>
        </p:blipFill>
        <p:spPr>
          <a:xfrm>
            <a:off x="389550" y="3524689"/>
            <a:ext cx="2082940" cy="870915"/>
          </a:xfrm>
          <a:prstGeom prst="rect">
            <a:avLst/>
          </a:prstGeom>
        </p:spPr>
      </p:pic>
      <p:pic>
        <p:nvPicPr>
          <p:cNvPr id="12" name="Picture 56"/>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6541928" y="1716470"/>
            <a:ext cx="2468880" cy="3143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5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Financial Services Demo</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95291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38689" y="788337"/>
            <a:ext cx="7966463" cy="4015792"/>
          </a:xfrm>
          <a:prstGeom prst="rect">
            <a:avLst/>
          </a:prstGeom>
          <a:effectLst>
            <a:softEdge rad="31750"/>
          </a:effectLst>
        </p:spPr>
      </p:pic>
      <p:sp>
        <p:nvSpPr>
          <p:cNvPr id="12" name="Rectangular Callout 11"/>
          <p:cNvSpPr/>
          <p:nvPr/>
        </p:nvSpPr>
        <p:spPr>
          <a:xfrm>
            <a:off x="5019233" y="1202903"/>
            <a:ext cx="1953790" cy="284019"/>
          </a:xfrm>
          <a:prstGeom prst="wedgeRectCallout">
            <a:avLst>
              <a:gd name="adj1" fmla="val 57448"/>
              <a:gd name="adj2" fmla="val 244969"/>
            </a:avLst>
          </a:prstGeom>
          <a:noFill/>
          <a:ln>
            <a:solidFill>
              <a:srgbClr val="122B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US" sz="1000" dirty="0">
                <a:solidFill>
                  <a:srgbClr val="122B55"/>
                </a:solidFill>
                <a:latin typeface="Arial"/>
              </a:rPr>
              <a:t>High Home Equity Customers</a:t>
            </a:r>
          </a:p>
        </p:txBody>
      </p:sp>
      <p:sp>
        <p:nvSpPr>
          <p:cNvPr id="20" name="Title 15"/>
          <p:cNvSpPr txBox="1">
            <a:spLocks/>
          </p:cNvSpPr>
          <p:nvPr/>
        </p:nvSpPr>
        <p:spPr>
          <a:xfrm>
            <a:off x="132081" y="60452"/>
            <a:ext cx="6590770" cy="732441"/>
          </a:xfrm>
          <a:prstGeom prst="rect">
            <a:avLst/>
          </a:prstGeom>
        </p:spPr>
        <p:txBody>
          <a:bodyPr vert="horz" lIns="91440" tIns="0" rIns="91440" bIns="0" rtlCol="0" anchor="ctr">
            <a:normAutofit/>
          </a:bodyPr>
          <a:lstStyle>
            <a:lvl1pPr algn="l" defTabSz="914400" rtl="0" eaLnBrk="1" latinLnBrk="0" hangingPunct="1">
              <a:lnSpc>
                <a:spcPct val="85000"/>
              </a:lnSpc>
              <a:spcBef>
                <a:spcPct val="0"/>
              </a:spcBef>
              <a:buNone/>
              <a:defRPr lang="en-US" sz="2400" b="1" kern="1200" cap="none" dirty="0" smtClean="0">
                <a:solidFill>
                  <a:srgbClr val="094794"/>
                </a:solidFill>
                <a:latin typeface="+mj-lt"/>
                <a:ea typeface="+mj-ea"/>
                <a:cs typeface="+mj-cs"/>
              </a:defRPr>
            </a:lvl1pPr>
          </a:lstStyle>
          <a:p>
            <a:pPr defTabSz="914378"/>
            <a:r>
              <a:rPr lang="en-US">
                <a:latin typeface="Arial"/>
              </a:rPr>
              <a:t>Identify High Equity Customers</a:t>
            </a:r>
          </a:p>
        </p:txBody>
      </p:sp>
    </p:spTree>
    <p:extLst>
      <p:ext uri="{BB962C8B-B14F-4D97-AF65-F5344CB8AC3E}">
        <p14:creationId xmlns:p14="http://schemas.microsoft.com/office/powerpoint/2010/main" val="378910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86" y="2483576"/>
            <a:ext cx="1047750" cy="9334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64161" y="147982"/>
            <a:ext cx="6520607" cy="548672"/>
          </a:xfrm>
        </p:spPr>
        <p:txBody>
          <a:bodyPr/>
          <a:lstStyle/>
          <a:p>
            <a:r>
              <a:rPr lang="en-US" dirty="0"/>
              <a:t>Customer 360 – Retail Banking</a:t>
            </a:r>
          </a:p>
        </p:txBody>
      </p:sp>
      <p:cxnSp>
        <p:nvCxnSpPr>
          <p:cNvPr id="7" name="Straight Arrow Connector 6"/>
          <p:cNvCxnSpPr/>
          <p:nvPr/>
        </p:nvCxnSpPr>
        <p:spPr bwMode="auto">
          <a:xfrm flipV="1">
            <a:off x="2057401" y="3072231"/>
            <a:ext cx="1308859" cy="1023520"/>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bwMode="auto">
          <a:xfrm>
            <a:off x="2057401" y="1738731"/>
            <a:ext cx="1273975" cy="951335"/>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pic>
        <p:nvPicPr>
          <p:cNvPr id="11" name="Picture 16" descr="people-cycl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300" y="1828655"/>
            <a:ext cx="588884" cy="548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3" name="Straight Arrow Connector 12"/>
          <p:cNvCxnSpPr/>
          <p:nvPr/>
        </p:nvCxnSpPr>
        <p:spPr bwMode="auto">
          <a:xfrm>
            <a:off x="1865431" y="2912994"/>
            <a:ext cx="1465946" cy="0"/>
          </a:xfrm>
          <a:prstGeom prst="straightConnector1">
            <a:avLst/>
          </a:prstGeom>
          <a:ln>
            <a:solidFill>
              <a:schemeClr val="bg1">
                <a:lumMod val="65000"/>
              </a:schemeClr>
            </a:solidFill>
            <a:tailEnd type="arrow" w="sm" len="med"/>
          </a:ln>
          <a:effectLst/>
        </p:spPr>
        <p:style>
          <a:lnRef idx="2">
            <a:schemeClr val="accent1"/>
          </a:lnRef>
          <a:fillRef idx="0">
            <a:schemeClr val="accent1"/>
          </a:fillRef>
          <a:effectRef idx="1">
            <a:schemeClr val="accent1"/>
          </a:effectRef>
          <a:fontRef idx="minor">
            <a:schemeClr val="tx1"/>
          </a:fontRef>
        </p:style>
      </p:cxnSp>
      <p:sp>
        <p:nvSpPr>
          <p:cNvPr id="14" name="TextBox 19"/>
          <p:cNvSpPr txBox="1">
            <a:spLocks noChangeArrowheads="1"/>
          </p:cNvSpPr>
          <p:nvPr/>
        </p:nvSpPr>
        <p:spPr bwMode="auto">
          <a:xfrm>
            <a:off x="692202" y="1356118"/>
            <a:ext cx="113951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Web API Call </a:t>
            </a:r>
            <a:r>
              <a:rPr lang="en-US" sz="900" b="1" err="1">
                <a:solidFill>
                  <a:prstClr val="black"/>
                </a:solidFill>
                <a:latin typeface="Open Sans"/>
                <a:ea typeface="ＭＳ Ｐゴシック" charset="0"/>
                <a:cs typeface="Open Sans"/>
              </a:rPr>
              <a:t>Zipcode</a:t>
            </a:r>
            <a:r>
              <a:rPr lang="en-US" sz="900" b="1">
                <a:solidFill>
                  <a:prstClr val="black"/>
                </a:solidFill>
                <a:latin typeface="Open Sans"/>
                <a:ea typeface="ＭＳ Ｐゴシック" charset="0"/>
                <a:cs typeface="Open Sans"/>
              </a:rPr>
              <a:t> Traffic</a:t>
            </a:r>
          </a:p>
        </p:txBody>
      </p:sp>
      <p:sp>
        <p:nvSpPr>
          <p:cNvPr id="15" name="TextBox 21"/>
          <p:cNvSpPr txBox="1">
            <a:spLocks noChangeArrowheads="1"/>
          </p:cNvSpPr>
          <p:nvPr/>
        </p:nvSpPr>
        <p:spPr bwMode="auto">
          <a:xfrm>
            <a:off x="527475" y="2420029"/>
            <a:ext cx="144589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Custom Demographic</a:t>
            </a:r>
          </a:p>
        </p:txBody>
      </p:sp>
      <p:sp>
        <p:nvSpPr>
          <p:cNvPr id="16" name="TextBox 22"/>
          <p:cNvSpPr txBox="1">
            <a:spLocks noChangeArrowheads="1"/>
          </p:cNvSpPr>
          <p:nvPr/>
        </p:nvSpPr>
        <p:spPr bwMode="auto">
          <a:xfrm>
            <a:off x="616094" y="4520685"/>
            <a:ext cx="120812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Mortgage Application Data</a:t>
            </a:r>
          </a:p>
        </p:txBody>
      </p:sp>
      <p:grpSp>
        <p:nvGrpSpPr>
          <p:cNvPr id="17" name="Group 23"/>
          <p:cNvGrpSpPr>
            <a:grpSpLocks/>
          </p:cNvGrpSpPr>
          <p:nvPr/>
        </p:nvGrpSpPr>
        <p:grpSpPr bwMode="auto">
          <a:xfrm>
            <a:off x="3429001" y="1885949"/>
            <a:ext cx="812528" cy="1662645"/>
            <a:chOff x="2515697" y="2187970"/>
            <a:chExt cx="632959" cy="1235958"/>
          </a:xfrm>
        </p:grpSpPr>
        <p:pic>
          <p:nvPicPr>
            <p:cNvPr id="18" name="Picture 4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7967" y="2651030"/>
              <a:ext cx="571158" cy="476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41" descr="greg elephant cut.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8306" y="2187970"/>
              <a:ext cx="566239" cy="4963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42"/>
            <p:cNvSpPr txBox="1">
              <a:spLocks noChangeArrowheads="1"/>
            </p:cNvSpPr>
            <p:nvPr/>
          </p:nvSpPr>
          <p:spPr bwMode="auto">
            <a:xfrm>
              <a:off x="2515697" y="3149378"/>
              <a:ext cx="632959" cy="27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Hadoop Cluster</a:t>
              </a:r>
            </a:p>
          </p:txBody>
        </p:sp>
      </p:grpSp>
      <p:grpSp>
        <p:nvGrpSpPr>
          <p:cNvPr id="27" name="Group 26"/>
          <p:cNvGrpSpPr/>
          <p:nvPr/>
        </p:nvGrpSpPr>
        <p:grpSpPr>
          <a:xfrm>
            <a:off x="2286001" y="2114551"/>
            <a:ext cx="810717" cy="1572326"/>
            <a:chOff x="3048000" y="3257550"/>
            <a:chExt cx="810717" cy="1572326"/>
          </a:xfrm>
        </p:grpSpPr>
        <p:sp>
          <p:nvSpPr>
            <p:cNvPr id="28" name="Rounded Rectangle 27"/>
            <p:cNvSpPr/>
            <p:nvPr/>
          </p:nvSpPr>
          <p:spPr>
            <a:xfrm>
              <a:off x="3048000" y="3257550"/>
              <a:ext cx="810717" cy="1572326"/>
            </a:xfrm>
            <a:prstGeom prst="roundRect">
              <a:avLst/>
            </a:prstGeom>
            <a:ln w="3175" cmpd="sng">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algn="ctr" defTabSz="914378"/>
              <a:endParaRPr lang="en-US">
                <a:solidFill>
                  <a:prstClr val="black"/>
                </a:solidFill>
                <a:latin typeface="Arial"/>
              </a:endParaRPr>
            </a:p>
          </p:txBody>
        </p:sp>
        <p:sp>
          <p:nvSpPr>
            <p:cNvPr id="29" name="Title 2"/>
            <p:cNvSpPr txBox="1">
              <a:spLocks/>
            </p:cNvSpPr>
            <p:nvPr/>
          </p:nvSpPr>
          <p:spPr>
            <a:xfrm>
              <a:off x="3069642" y="3678375"/>
              <a:ext cx="740358" cy="304100"/>
            </a:xfrm>
            <a:prstGeom prst="rect">
              <a:avLst/>
            </a:prstGeom>
            <a:ln w="3175" cmpd="sng">
              <a:no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t">
              <a:noAutofit/>
            </a:bodyPr>
            <a:lstStyle/>
            <a:p>
              <a:pPr algn="ctr" defTabSz="914378">
                <a:spcBef>
                  <a:spcPct val="0"/>
                </a:spcBef>
                <a:defRPr/>
              </a:pPr>
              <a:r>
                <a:rPr lang="en-US" sz="800" dirty="0">
                  <a:solidFill>
                    <a:prstClr val="black"/>
                  </a:solidFill>
                  <a:latin typeface="Open Sans"/>
                  <a:ea typeface="Open Sans Light" pitchFamily="34" charset="0"/>
                  <a:cs typeface="Open Sans"/>
                </a:rPr>
                <a:t>Pentaho</a:t>
              </a:r>
            </a:p>
            <a:p>
              <a:pPr algn="ctr" defTabSz="914378">
                <a:spcBef>
                  <a:spcPct val="0"/>
                </a:spcBef>
                <a:defRPr/>
              </a:pPr>
              <a:r>
                <a:rPr lang="en-US" sz="800" dirty="0">
                  <a:solidFill>
                    <a:prstClr val="black"/>
                  </a:solidFill>
                  <a:latin typeface="Open Sans"/>
                  <a:ea typeface="Open Sans Light" pitchFamily="34" charset="0"/>
                  <a:cs typeface="Open Sans"/>
                </a:rPr>
                <a:t>Data </a:t>
              </a:r>
            </a:p>
            <a:p>
              <a:pPr algn="ctr" defTabSz="914378">
                <a:spcBef>
                  <a:spcPct val="0"/>
                </a:spcBef>
                <a:defRPr/>
              </a:pPr>
              <a:r>
                <a:rPr lang="en-US" sz="800" dirty="0">
                  <a:solidFill>
                    <a:prstClr val="black"/>
                  </a:solidFill>
                  <a:latin typeface="Open Sans"/>
                  <a:ea typeface="Open Sans Light" pitchFamily="34" charset="0"/>
                  <a:cs typeface="Open Sans"/>
                </a:rPr>
                <a:t>Integration </a:t>
              </a:r>
            </a:p>
          </p:txBody>
        </p:sp>
        <p:pic>
          <p:nvPicPr>
            <p:cNvPr id="30" name="Picture 29"/>
            <p:cNvPicPr>
              <a:picLocks noChangeAspect="1"/>
            </p:cNvPicPr>
            <p:nvPr/>
          </p:nvPicPr>
          <p:blipFill>
            <a:blip r:embed="rId6"/>
            <a:stretch>
              <a:fillRect/>
            </a:stretch>
          </p:blipFill>
          <p:spPr>
            <a:xfrm>
              <a:off x="3255909" y="3333750"/>
              <a:ext cx="378493" cy="292826"/>
            </a:xfrm>
            <a:prstGeom prst="rect">
              <a:avLst/>
            </a:prstGeom>
            <a:ln w="3175" cmpd="sng">
              <a:noFill/>
            </a:ln>
          </p:spPr>
          <p:style>
            <a:lnRef idx="2">
              <a:schemeClr val="accent4"/>
            </a:lnRef>
            <a:fillRef idx="1">
              <a:schemeClr val="lt1"/>
            </a:fillRef>
            <a:effectRef idx="0">
              <a:schemeClr val="accent4"/>
            </a:effectRef>
            <a:fontRef idx="minor">
              <a:schemeClr val="dk1"/>
            </a:fontRef>
          </p:style>
        </p:pic>
        <p:pic>
          <p:nvPicPr>
            <p:cNvPr id="31" name="Picture 87"/>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19596" y="4361698"/>
              <a:ext cx="458591" cy="354882"/>
            </a:xfrm>
            <a:prstGeom prst="rect">
              <a:avLst/>
            </a:prstGeom>
            <a:noFill/>
            <a:ln>
              <a:noFill/>
            </a:ln>
            <a:extLst/>
          </p:spPr>
        </p:pic>
      </p:grpSp>
      <p:pic>
        <p:nvPicPr>
          <p:cNvPr id="45" name="Picture 44"/>
          <p:cNvPicPr>
            <a:picLocks noChangeAspect="1"/>
          </p:cNvPicPr>
          <p:nvPr/>
        </p:nvPicPr>
        <p:blipFill>
          <a:blip r:embed="rId8"/>
          <a:stretch>
            <a:fillRect/>
          </a:stretch>
        </p:blipFill>
        <p:spPr>
          <a:xfrm>
            <a:off x="915331" y="3781888"/>
            <a:ext cx="667707" cy="662649"/>
          </a:xfrm>
          <a:prstGeom prst="rect">
            <a:avLst/>
          </a:prstGeom>
        </p:spPr>
      </p:pic>
      <p:pic>
        <p:nvPicPr>
          <p:cNvPr id="48" name="Picture 47"/>
          <p:cNvPicPr>
            <a:picLocks noChangeAspect="1"/>
          </p:cNvPicPr>
          <p:nvPr/>
        </p:nvPicPr>
        <p:blipFill>
          <a:blip r:embed="rId9"/>
          <a:stretch>
            <a:fillRect/>
          </a:stretch>
        </p:blipFill>
        <p:spPr>
          <a:xfrm>
            <a:off x="645187" y="942470"/>
            <a:ext cx="1091065" cy="381873"/>
          </a:xfrm>
          <a:prstGeom prst="rect">
            <a:avLst/>
          </a:prstGeom>
        </p:spPr>
      </p:pic>
      <p:sp>
        <p:nvSpPr>
          <p:cNvPr id="50" name="TextBox 21"/>
          <p:cNvSpPr txBox="1">
            <a:spLocks noChangeArrowheads="1"/>
          </p:cNvSpPr>
          <p:nvPr/>
        </p:nvSpPr>
        <p:spPr bwMode="auto">
          <a:xfrm>
            <a:off x="497210" y="3363931"/>
            <a:ext cx="144589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defTabSz="914378">
              <a:spcAft>
                <a:spcPts val="600"/>
              </a:spcAft>
            </a:pPr>
            <a:r>
              <a:rPr lang="en-US" sz="900" b="1">
                <a:solidFill>
                  <a:prstClr val="black"/>
                </a:solidFill>
                <a:latin typeface="Open Sans"/>
                <a:ea typeface="ＭＳ Ｐゴシック" charset="0"/>
                <a:cs typeface="Open Sans"/>
              </a:rPr>
              <a:t>Company Website Clickstream</a:t>
            </a:r>
          </a:p>
        </p:txBody>
      </p:sp>
      <p:pic>
        <p:nvPicPr>
          <p:cNvPr id="46" name="Picture 45"/>
          <p:cNvPicPr>
            <a:picLocks noChangeAspect="1"/>
          </p:cNvPicPr>
          <p:nvPr/>
        </p:nvPicPr>
        <p:blipFill>
          <a:blip r:embed="rId10"/>
          <a:stretch>
            <a:fillRect/>
          </a:stretch>
        </p:blipFill>
        <p:spPr>
          <a:xfrm>
            <a:off x="4319517" y="2345179"/>
            <a:ext cx="1315724" cy="1145953"/>
          </a:xfrm>
          <a:prstGeom prst="rect">
            <a:avLst/>
          </a:prstGeom>
        </p:spPr>
      </p:pic>
      <p:sp>
        <p:nvSpPr>
          <p:cNvPr id="47" name="Content Placeholder 1"/>
          <p:cNvSpPr txBox="1">
            <a:spLocks/>
          </p:cNvSpPr>
          <p:nvPr/>
        </p:nvSpPr>
        <p:spPr>
          <a:xfrm>
            <a:off x="3290909" y="3843164"/>
            <a:ext cx="5933440" cy="1032912"/>
          </a:xfrm>
          <a:prstGeom prst="rect">
            <a:avLst/>
          </a:prstGeom>
        </p:spPr>
        <p:txBody>
          <a:bodyPr/>
          <a:lstStyle>
            <a:lvl1pPr marL="228099" indent="-228099" defTabSz="219075">
              <a:spcBef>
                <a:spcPts val="1575"/>
              </a:spcBef>
              <a:buSzPct val="75000"/>
              <a:buChar char="•"/>
              <a:defRPr sz="2000">
                <a:solidFill>
                  <a:srgbClr val="FFFFFF"/>
                </a:solidFill>
                <a:latin typeface="+mn-lt"/>
                <a:ea typeface="+mn-ea"/>
                <a:cs typeface="+mn-cs"/>
                <a:sym typeface="Helvetica Light"/>
              </a:defRPr>
            </a:lvl1pPr>
            <a:lvl2pPr marL="394786" indent="-228099" defTabSz="219075">
              <a:spcBef>
                <a:spcPts val="1575"/>
              </a:spcBef>
              <a:buSzPct val="75000"/>
              <a:buChar char="•"/>
              <a:defRPr sz="2000">
                <a:solidFill>
                  <a:srgbClr val="FFFFFF"/>
                </a:solidFill>
                <a:latin typeface="+mn-lt"/>
                <a:ea typeface="+mn-ea"/>
                <a:cs typeface="+mn-cs"/>
                <a:sym typeface="Helvetica Light"/>
              </a:defRPr>
            </a:lvl2pPr>
            <a:lvl3pPr marL="561474" indent="-228099" defTabSz="219075">
              <a:spcBef>
                <a:spcPts val="1575"/>
              </a:spcBef>
              <a:buSzPct val="75000"/>
              <a:buChar char="•"/>
              <a:defRPr sz="2000">
                <a:solidFill>
                  <a:srgbClr val="FFFFFF"/>
                </a:solidFill>
                <a:latin typeface="+mn-lt"/>
                <a:ea typeface="+mn-ea"/>
                <a:cs typeface="+mn-cs"/>
                <a:sym typeface="Helvetica Light"/>
              </a:defRPr>
            </a:lvl3pPr>
            <a:lvl4pPr marL="728161" indent="-228099" defTabSz="219075">
              <a:spcBef>
                <a:spcPts val="1575"/>
              </a:spcBef>
              <a:buSzPct val="75000"/>
              <a:buChar char="•"/>
              <a:defRPr sz="2000">
                <a:solidFill>
                  <a:srgbClr val="FFFFFF"/>
                </a:solidFill>
                <a:latin typeface="+mn-lt"/>
                <a:ea typeface="+mn-ea"/>
                <a:cs typeface="+mn-cs"/>
                <a:sym typeface="Helvetica Light"/>
              </a:defRPr>
            </a:lvl4pPr>
            <a:lvl5pPr marL="894849" indent="-228099" defTabSz="219075">
              <a:spcBef>
                <a:spcPts val="1575"/>
              </a:spcBef>
              <a:buSzPct val="75000"/>
              <a:buChar char="•"/>
              <a:defRPr sz="2000">
                <a:solidFill>
                  <a:srgbClr val="FFFFFF"/>
                </a:solidFill>
                <a:latin typeface="+mn-lt"/>
                <a:ea typeface="+mn-ea"/>
                <a:cs typeface="+mn-cs"/>
                <a:sym typeface="Helvetica Light"/>
              </a:defRPr>
            </a:lvl5pPr>
            <a:lvl6pPr marL="1061536" indent="-228099" defTabSz="219075">
              <a:spcBef>
                <a:spcPts val="1575"/>
              </a:spcBef>
              <a:buSzPct val="75000"/>
              <a:buChar char="•"/>
              <a:defRPr sz="2000">
                <a:solidFill>
                  <a:srgbClr val="FFFFFF"/>
                </a:solidFill>
                <a:latin typeface="+mn-lt"/>
                <a:ea typeface="+mn-ea"/>
                <a:cs typeface="+mn-cs"/>
                <a:sym typeface="Helvetica Light"/>
              </a:defRPr>
            </a:lvl6pPr>
            <a:lvl7pPr marL="1228224" indent="-228099" defTabSz="219075">
              <a:spcBef>
                <a:spcPts val="1575"/>
              </a:spcBef>
              <a:buSzPct val="75000"/>
              <a:buChar char="•"/>
              <a:defRPr sz="2000">
                <a:solidFill>
                  <a:srgbClr val="FFFFFF"/>
                </a:solidFill>
                <a:latin typeface="+mn-lt"/>
                <a:ea typeface="+mn-ea"/>
                <a:cs typeface="+mn-cs"/>
                <a:sym typeface="Helvetica Light"/>
              </a:defRPr>
            </a:lvl7pPr>
            <a:lvl8pPr marL="1394911" indent="-228099" defTabSz="219075">
              <a:spcBef>
                <a:spcPts val="1575"/>
              </a:spcBef>
              <a:buSzPct val="75000"/>
              <a:buChar char="•"/>
              <a:defRPr sz="2000">
                <a:solidFill>
                  <a:srgbClr val="FFFFFF"/>
                </a:solidFill>
                <a:latin typeface="+mn-lt"/>
                <a:ea typeface="+mn-ea"/>
                <a:cs typeface="+mn-cs"/>
                <a:sym typeface="Helvetica Light"/>
              </a:defRPr>
            </a:lvl8pPr>
            <a:lvl9pPr marL="1561599" indent="-228099" defTabSz="219075">
              <a:spcBef>
                <a:spcPts val="1575"/>
              </a:spcBef>
              <a:buSzPct val="75000"/>
              <a:buChar char="•"/>
              <a:defRPr sz="2000">
                <a:solidFill>
                  <a:srgbClr val="FFFFFF"/>
                </a:solidFill>
                <a:latin typeface="+mn-lt"/>
                <a:ea typeface="+mn-ea"/>
                <a:cs typeface="+mn-cs"/>
                <a:sym typeface="Helvetica Light"/>
              </a:defRPr>
            </a:lvl9pPr>
          </a:lstStyle>
          <a:p>
            <a:pPr marL="0" indent="0" defTabSz="219070">
              <a:buNone/>
            </a:pPr>
            <a:r>
              <a:rPr lang="en-US" sz="1800" kern="0" dirty="0">
                <a:solidFill>
                  <a:srgbClr val="122B55"/>
                </a:solidFill>
                <a:latin typeface="Arial"/>
              </a:rPr>
              <a:t>Identify </a:t>
            </a:r>
            <a:r>
              <a:rPr lang="en-US" sz="1800" u="sng" kern="0" dirty="0">
                <a:solidFill>
                  <a:srgbClr val="122B55"/>
                </a:solidFill>
                <a:latin typeface="Arial"/>
              </a:rPr>
              <a:t>high-equity</a:t>
            </a:r>
            <a:r>
              <a:rPr lang="en-US" sz="1800" kern="0" dirty="0">
                <a:solidFill>
                  <a:srgbClr val="122B55"/>
                </a:solidFill>
                <a:latin typeface="Arial"/>
              </a:rPr>
              <a:t> mortgage customers </a:t>
            </a:r>
            <a:r>
              <a:rPr lang="en-US" sz="1800" u="sng" kern="0" dirty="0">
                <a:solidFill>
                  <a:srgbClr val="122B55"/>
                </a:solidFill>
                <a:latin typeface="Arial"/>
              </a:rPr>
              <a:t>browsing home equity line products online</a:t>
            </a:r>
            <a:r>
              <a:rPr lang="en-US" sz="1800" kern="0" dirty="0">
                <a:solidFill>
                  <a:srgbClr val="122B55"/>
                </a:solidFill>
                <a:latin typeface="Arial"/>
              </a:rPr>
              <a:t> to upsell with home equity loans.</a:t>
            </a:r>
          </a:p>
        </p:txBody>
      </p:sp>
      <p:pic>
        <p:nvPicPr>
          <p:cNvPr id="51" name="Picture 3"/>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4726"/>
          <a:stretch/>
        </p:blipFill>
        <p:spPr bwMode="auto">
          <a:xfrm>
            <a:off x="5876543" y="1712719"/>
            <a:ext cx="2702470" cy="21304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3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hmsKxPgaN0CfpSZ.QhdroQ"/>
</p:tagLst>
</file>

<file path=ppt/theme/theme1.xml><?xml version="1.0" encoding="utf-8"?>
<a:theme xmlns:a="http://schemas.openxmlformats.org/drawingml/2006/main" name="2017-hitachi-corporate-powerpoint-template">
  <a:themeElements>
    <a:clrScheme name="Hitachi 2">
      <a:dk1>
        <a:srgbClr val="414141"/>
      </a:dk1>
      <a:lt1>
        <a:srgbClr val="FFFFFF"/>
      </a:lt1>
      <a:dk2>
        <a:srgbClr val="000000"/>
      </a:dk2>
      <a:lt2>
        <a:srgbClr val="CEC9BF"/>
      </a:lt2>
      <a:accent1>
        <a:srgbClr val="7C0B2B"/>
      </a:accent1>
      <a:accent2>
        <a:srgbClr val="CC0000"/>
      </a:accent2>
      <a:accent3>
        <a:srgbClr val="C3ECEC"/>
      </a:accent3>
      <a:accent4>
        <a:srgbClr val="009B9E"/>
      </a:accent4>
      <a:accent5>
        <a:srgbClr val="F9DC33"/>
      </a:accent5>
      <a:accent6>
        <a:srgbClr val="FF5838"/>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Hitachi_PPT-Template_FINAL.potx" id="{27C2020E-4347-4F07-B4FA-27613D97D7B9}" vid="{C4F6E8BC-B2EB-4118-A24B-6AB36A058774}"/>
    </a:ext>
  </a:extLst>
</a:theme>
</file>

<file path=ppt/theme/theme2.xml><?xml version="1.0" encoding="utf-8"?>
<a:theme xmlns:a="http://schemas.openxmlformats.org/drawingml/2006/main" name="1_2017-hitachi-corporate-powerpoint-template">
  <a:themeElements>
    <a:clrScheme name="Hitachi 2">
      <a:dk1>
        <a:srgbClr val="414141"/>
      </a:dk1>
      <a:lt1>
        <a:srgbClr val="FFFFFF"/>
      </a:lt1>
      <a:dk2>
        <a:srgbClr val="000000"/>
      </a:dk2>
      <a:lt2>
        <a:srgbClr val="CEC9BF"/>
      </a:lt2>
      <a:accent1>
        <a:srgbClr val="7C0B2B"/>
      </a:accent1>
      <a:accent2>
        <a:srgbClr val="CC0000"/>
      </a:accent2>
      <a:accent3>
        <a:srgbClr val="C3ECEC"/>
      </a:accent3>
      <a:accent4>
        <a:srgbClr val="009B9E"/>
      </a:accent4>
      <a:accent5>
        <a:srgbClr val="F9DC33"/>
      </a:accent5>
      <a:accent6>
        <a:srgbClr val="FF5838"/>
      </a:accent6>
      <a:hlink>
        <a:srgbClr val="CC0000"/>
      </a:hlink>
      <a:folHlink>
        <a:srgbClr val="525252"/>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Hitachi_PPT-Template_FINAL (5)" id="{24EBB547-C06E-C549-A34E-E3AE548D1741}" vid="{716B3307-E20B-E849-955C-561F7085E8C7}"/>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HDS 2011">
      <a:dk1>
        <a:sysClr val="windowText" lastClr="000000"/>
      </a:dk1>
      <a:lt1>
        <a:sysClr val="window" lastClr="FFFFFF"/>
      </a:lt1>
      <a:dk2>
        <a:srgbClr val="14AF9F"/>
      </a:dk2>
      <a:lt2>
        <a:srgbClr val="6D6E71"/>
      </a:lt2>
      <a:accent1>
        <a:srgbClr val="FD0014"/>
      </a:accent1>
      <a:accent2>
        <a:srgbClr val="C20014"/>
      </a:accent2>
      <a:accent3>
        <a:srgbClr val="009933"/>
      </a:accent3>
      <a:accent4>
        <a:srgbClr val="0073B2"/>
      </a:accent4>
      <a:accent5>
        <a:srgbClr val="DEB408"/>
      </a:accent5>
      <a:accent6>
        <a:srgbClr val="DC7400"/>
      </a:accent6>
      <a:hlink>
        <a:srgbClr val="FD0014"/>
      </a:hlink>
      <a:folHlink>
        <a:srgbClr val="C20014"/>
      </a:folHlink>
    </a:clrScheme>
    <a:fontScheme name="HDS 201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16364</TotalTime>
  <Words>1891</Words>
  <Application>Microsoft Office PowerPoint</Application>
  <PresentationFormat>On-screen Show (16:9)</PresentationFormat>
  <Paragraphs>306</Paragraphs>
  <Slides>25</Slides>
  <Notes>21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25</vt:i4>
      </vt:variant>
    </vt:vector>
  </HeadingPairs>
  <TitlesOfParts>
    <vt:vector size="39" baseType="lpstr">
      <vt:lpstr>Arial</vt:lpstr>
      <vt:lpstr>Arial Black</vt:lpstr>
      <vt:lpstr>Calibri</vt:lpstr>
      <vt:lpstr>Calibri Light</vt:lpstr>
      <vt:lpstr>Helvetica Neue Thin</vt:lpstr>
      <vt:lpstr>HelveticaNeueLT Std</vt:lpstr>
      <vt:lpstr>Lato Light</vt:lpstr>
      <vt:lpstr>Open Sans</vt:lpstr>
      <vt:lpstr>Open Sans Light</vt:lpstr>
      <vt:lpstr>Wingdings</vt:lpstr>
      <vt:lpstr>2017-hitachi-corporate-powerpoint-template</vt:lpstr>
      <vt:lpstr>1_2017-hitachi-corporate-powerpoint-template</vt:lpstr>
      <vt:lpstr>Custom Design</vt:lpstr>
      <vt:lpstr>think-cell Slide</vt:lpstr>
      <vt:lpstr>Analytics by Hitachi Vantara</vt:lpstr>
      <vt:lpstr>Over 1,500 Customers</vt:lpstr>
      <vt:lpstr>Agenda</vt:lpstr>
      <vt:lpstr>About Hitachi Vantara “Beyond ETL”</vt:lpstr>
      <vt:lpstr>PowerPoint Presentation</vt:lpstr>
      <vt:lpstr>ROI-Driven Use Cases</vt:lpstr>
      <vt:lpstr>Financial Services Demo</vt:lpstr>
      <vt:lpstr>PowerPoint Presentation</vt:lpstr>
      <vt:lpstr>Customer 360 – Retail Banking</vt:lpstr>
      <vt:lpstr>End to End Approach</vt:lpstr>
      <vt:lpstr>Introducing Pentaho</vt:lpstr>
      <vt:lpstr>What Is Pentaho Data Integration?</vt:lpstr>
      <vt:lpstr>Pentaho Data Integration General Overview</vt:lpstr>
      <vt:lpstr>Data Onboarding</vt:lpstr>
      <vt:lpstr>Data Onboarding with Pentaho Metadata Injection</vt:lpstr>
      <vt:lpstr>Data Science Enablement</vt:lpstr>
      <vt:lpstr>PDI DEMO Metadata Injection &amp; Data Science Enablement</vt:lpstr>
      <vt:lpstr>Pentaho Data Integration</vt:lpstr>
      <vt:lpstr>Data Driven Insights Demo </vt:lpstr>
      <vt:lpstr>Streamlined Data Refinery</vt:lpstr>
      <vt:lpstr>Streamlined Data Refinery Blueprint A user-driven and governed process</vt:lpstr>
      <vt:lpstr>Evolving Enterprise Data Architectures</vt:lpstr>
      <vt:lpstr>How do our clients achieve success?</vt:lpstr>
      <vt:lpstr>Questions  and 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Pentaho Data  Integration</dc:title>
  <dc:creator>Franklin De La Cruz</dc:creator>
  <cp:lastModifiedBy>Franklin De La Cruz</cp:lastModifiedBy>
  <cp:revision>120</cp:revision>
  <dcterms:created xsi:type="dcterms:W3CDTF">2017-10-03T21:04:18Z</dcterms:created>
  <dcterms:modified xsi:type="dcterms:W3CDTF">2019-06-12T03:48:33Z</dcterms:modified>
</cp:coreProperties>
</file>